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05" r:id="rId3"/>
    <p:sldId id="299" r:id="rId4"/>
    <p:sldId id="268" r:id="rId5"/>
    <p:sldId id="296" r:id="rId6"/>
    <p:sldId id="298" r:id="rId7"/>
    <p:sldId id="272" r:id="rId8"/>
    <p:sldId id="273" r:id="rId9"/>
    <p:sldId id="274" r:id="rId10"/>
    <p:sldId id="308" r:id="rId11"/>
    <p:sldId id="275" r:id="rId12"/>
    <p:sldId id="276" r:id="rId13"/>
    <p:sldId id="277" r:id="rId14"/>
    <p:sldId id="279" r:id="rId15"/>
    <p:sldId id="280" r:id="rId16"/>
    <p:sldId id="294" r:id="rId17"/>
    <p:sldId id="284" r:id="rId18"/>
    <p:sldId id="285" r:id="rId19"/>
    <p:sldId id="286" r:id="rId20"/>
    <p:sldId id="287" r:id="rId21"/>
    <p:sldId id="295" r:id="rId22"/>
    <p:sldId id="289" r:id="rId23"/>
    <p:sldId id="306" r:id="rId24"/>
    <p:sldId id="297" r:id="rId25"/>
    <p:sldId id="290" r:id="rId26"/>
    <p:sldId id="300" r:id="rId27"/>
    <p:sldId id="292" r:id="rId28"/>
    <p:sldId id="301" r:id="rId29"/>
    <p:sldId id="302" r:id="rId30"/>
    <p:sldId id="303" r:id="rId31"/>
    <p:sldId id="304" r:id="rId32"/>
    <p:sldId id="307" r:id="rId33"/>
    <p:sldId id="258" r:id="rId34"/>
    <p:sldId id="283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CCFFFF"/>
    <a:srgbClr val="008000"/>
    <a:srgbClr val="640064"/>
    <a:srgbClr val="660033"/>
    <a:srgbClr val="0606BA"/>
    <a:srgbClr val="660066"/>
    <a:srgbClr val="CC0000"/>
    <a:srgbClr val="360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AC4699-0D6E-4337-A5D6-B3D78C52D176}" v="20" dt="2021-04-25T07:33:52.2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87314" autoAdjust="0"/>
  </p:normalViewPr>
  <p:slideViewPr>
    <p:cSldViewPr>
      <p:cViewPr varScale="1">
        <p:scale>
          <a:sx n="75" d="100"/>
          <a:sy n="75" d="100"/>
        </p:scale>
        <p:origin x="1675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632"/>
    </p:cViewPr>
  </p:sorterViewPr>
  <p:notesViewPr>
    <p:cSldViewPr>
      <p:cViewPr varScale="1">
        <p:scale>
          <a:sx n="51" d="100"/>
          <a:sy n="51" d="100"/>
        </p:scale>
        <p:origin x="2624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g Zi Ren" userId="0b0bfd68606c63b2" providerId="LiveId" clId="{0DAC4699-0D6E-4337-A5D6-B3D78C52D176}"/>
    <pc:docChg chg="undo custSel modSld">
      <pc:chgData name="Yong Zi Ren" userId="0b0bfd68606c63b2" providerId="LiveId" clId="{0DAC4699-0D6E-4337-A5D6-B3D78C52D176}" dt="2021-04-27T02:01:59.518" v="234" actId="20577"/>
      <pc:docMkLst>
        <pc:docMk/>
      </pc:docMkLst>
      <pc:sldChg chg="modSp mod">
        <pc:chgData name="Yong Zi Ren" userId="0b0bfd68606c63b2" providerId="LiveId" clId="{0DAC4699-0D6E-4337-A5D6-B3D78C52D176}" dt="2021-04-27T01:32:39.798" v="217" actId="20577"/>
        <pc:sldMkLst>
          <pc:docMk/>
          <pc:sldMk cId="2102864186" sldId="285"/>
        </pc:sldMkLst>
        <pc:graphicFrameChg chg="modGraphic">
          <ac:chgData name="Yong Zi Ren" userId="0b0bfd68606c63b2" providerId="LiveId" clId="{0DAC4699-0D6E-4337-A5D6-B3D78C52D176}" dt="2021-04-27T01:32:39.798" v="217" actId="20577"/>
          <ac:graphicFrameMkLst>
            <pc:docMk/>
            <pc:sldMk cId="2102864186" sldId="285"/>
            <ac:graphicFrameMk id="8" creationId="{00000000-0000-0000-0000-000000000000}"/>
          </ac:graphicFrameMkLst>
        </pc:graphicFrameChg>
      </pc:sldChg>
      <pc:sldChg chg="addSp delSp modSp mod">
        <pc:chgData name="Yong Zi Ren" userId="0b0bfd68606c63b2" providerId="LiveId" clId="{0DAC4699-0D6E-4337-A5D6-B3D78C52D176}" dt="2021-04-27T01:29:30.211" v="190" actId="15"/>
        <pc:sldMkLst>
          <pc:docMk/>
          <pc:sldMk cId="1487045690" sldId="294"/>
        </pc:sldMkLst>
        <pc:spChg chg="add del mod">
          <ac:chgData name="Yong Zi Ren" userId="0b0bfd68606c63b2" providerId="LiveId" clId="{0DAC4699-0D6E-4337-A5D6-B3D78C52D176}" dt="2021-04-25T07:33:25.069" v="125"/>
          <ac:spMkLst>
            <pc:docMk/>
            <pc:sldMk cId="1487045690" sldId="294"/>
            <ac:spMk id="2" creationId="{155BFB02-FCB2-4ACF-81CC-B481D81D2147}"/>
          </ac:spMkLst>
        </pc:spChg>
        <pc:spChg chg="add del mod">
          <ac:chgData name="Yong Zi Ren" userId="0b0bfd68606c63b2" providerId="LiveId" clId="{0DAC4699-0D6E-4337-A5D6-B3D78C52D176}" dt="2021-04-25T07:33:24.725" v="124"/>
          <ac:spMkLst>
            <pc:docMk/>
            <pc:sldMk cId="1487045690" sldId="294"/>
            <ac:spMk id="4" creationId="{5C6143B5-DF6C-453A-B141-78A5C0FB6D01}"/>
          </ac:spMkLst>
        </pc:spChg>
        <pc:spChg chg="add del mod">
          <ac:chgData name="Yong Zi Ren" userId="0b0bfd68606c63b2" providerId="LiveId" clId="{0DAC4699-0D6E-4337-A5D6-B3D78C52D176}" dt="2021-04-25T07:33:52.285" v="139"/>
          <ac:spMkLst>
            <pc:docMk/>
            <pc:sldMk cId="1487045690" sldId="294"/>
            <ac:spMk id="5" creationId="{B6B3C61B-8DBD-4620-A061-39EF86D43674}"/>
          </ac:spMkLst>
        </pc:spChg>
        <pc:spChg chg="mod">
          <ac:chgData name="Yong Zi Ren" userId="0b0bfd68606c63b2" providerId="LiveId" clId="{0DAC4699-0D6E-4337-A5D6-B3D78C52D176}" dt="2021-04-27T01:29:30.211" v="190" actId="15"/>
          <ac:spMkLst>
            <pc:docMk/>
            <pc:sldMk cId="1487045690" sldId="294"/>
            <ac:spMk id="130051" creationId="{00000000-0000-0000-0000-000000000000}"/>
          </ac:spMkLst>
        </pc:spChg>
      </pc:sldChg>
      <pc:sldChg chg="modSp mod">
        <pc:chgData name="Yong Zi Ren" userId="0b0bfd68606c63b2" providerId="LiveId" clId="{0DAC4699-0D6E-4337-A5D6-B3D78C52D176}" dt="2021-04-27T02:01:59.518" v="234" actId="20577"/>
        <pc:sldMkLst>
          <pc:docMk/>
          <pc:sldMk cId="896864342" sldId="306"/>
        </pc:sldMkLst>
        <pc:graphicFrameChg chg="modGraphic">
          <ac:chgData name="Yong Zi Ren" userId="0b0bfd68606c63b2" providerId="LiveId" clId="{0DAC4699-0D6E-4337-A5D6-B3D78C52D176}" dt="2021-04-27T02:01:59.518" v="234" actId="20577"/>
          <ac:graphicFrameMkLst>
            <pc:docMk/>
            <pc:sldMk cId="896864342" sldId="306"/>
            <ac:graphicFrameMk id="17" creationId="{72EC6D62-F5EF-40CD-BFB3-56774CE1B55B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10E3E-C64B-41A4-A508-8CE0ED81C3D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26A7D-2792-4F03-9F91-B961D07F1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63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6B286DB-C50B-484C-A5B6-2AE944CA4C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686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week we will cover the topics: strings, operators, getting user input and mathematical functions.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8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</a:t>
            </a:r>
            <a:r>
              <a:rPr lang="en-US" baseline="0" dirty="0"/>
              <a:t> shows you how to write Python statements that compute various mathematical formulas involving addition, subtraction, multiplication and division. All multiplications require the multiplication operator. </a:t>
            </a:r>
            <a:r>
              <a:rPr lang="en-US" dirty="0"/>
              <a:t>You can use parentheses to override the precedence rules. </a:t>
            </a:r>
            <a:r>
              <a:rPr lang="en-US" baseline="0" dirty="0"/>
              <a:t>You do not use square brackets unlike in mathematics.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6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Assignment is a</a:t>
            </a:r>
            <a:r>
              <a:rPr lang="en-US" baseline="0" dirty="0"/>
              <a:t> very important operator in programming. </a:t>
            </a:r>
            <a:r>
              <a:rPr lang="en-US" dirty="0"/>
              <a:t>Assignment is done with a single equals sign.</a:t>
            </a:r>
            <a:r>
              <a:rPr lang="en-US" baseline="0" dirty="0"/>
              <a:t> Consider the line</a:t>
            </a:r>
          </a:p>
          <a:p>
            <a:r>
              <a:rPr lang="en-US" baseline="0" dirty="0"/>
              <a:t>k = 6. What this does is to create a variable named k that refers to the value 6.</a:t>
            </a:r>
          </a:p>
          <a:p>
            <a:r>
              <a:rPr lang="en-US" baseline="0" dirty="0"/>
              <a:t>If the next line is k = k + 1, the program adds one to the value of k and then makes k refer to 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99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an assignment statement, you place the variable on the left hand side and an expression to be evaluated on the right hand side.</a:t>
            </a:r>
          </a:p>
          <a:p>
            <a:r>
              <a:rPr lang="en-US" baseline="0" dirty="0"/>
              <a:t>Here are three examples. In the first line, x will have a value of 5</a:t>
            </a:r>
          </a:p>
          <a:p>
            <a:r>
              <a:rPr lang="en-US" baseline="0" dirty="0"/>
              <a:t>In the second line, the expression on the right hand side is evaluated and then x will have the result of evaluating that expression.</a:t>
            </a:r>
          </a:p>
          <a:p>
            <a:r>
              <a:rPr lang="en-US" baseline="0" dirty="0"/>
              <a:t>The third line creates a variable named Fahrenheit that will have the temperature converted from some Celsius temperature value.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3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Variables can be reassigned as many times as you need during the execution of your program.</a:t>
            </a:r>
            <a:r>
              <a:rPr lang="en-US" altLang="en-US" baseline="0" dirty="0"/>
              <a:t> In this example, class size has an initial value of 0. It then has a value of 18. Finally, it has a value of 18 + 1, which is 19.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8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Python, you can perform more than one assignments in the same statement. In this example, the </a:t>
            </a:r>
            <a:r>
              <a:rPr lang="en-US" dirty="0"/>
              <a:t>comma-separated list of three expressions is assigned</a:t>
            </a:r>
            <a:r>
              <a:rPr lang="en-US" baseline="0" dirty="0"/>
              <a:t> to the target list on the left.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81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How would you swap the two values of num1 and num2?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r>
              <a:rPr lang="en-US" dirty="0"/>
              <a:t>There</a:t>
            </a:r>
            <a:r>
              <a:rPr lang="en-US" baseline="0" dirty="0"/>
              <a:t> are t</a:t>
            </a:r>
            <a:r>
              <a:rPr lang="en-US" dirty="0"/>
              <a:t>wo possible ways</a:t>
            </a:r>
            <a:r>
              <a:rPr lang="en-US" baseline="0" dirty="0"/>
              <a:t> to make the program work correctly.</a:t>
            </a:r>
          </a:p>
          <a:p>
            <a:pPr marL="0" indent="0">
              <a:buNone/>
            </a:pPr>
            <a:r>
              <a:rPr lang="en-US" dirty="0"/>
              <a:t>One</a:t>
            </a:r>
            <a:r>
              <a:rPr lang="en-US" baseline="0" dirty="0"/>
              <a:t> way is to c</a:t>
            </a:r>
            <a:r>
              <a:rPr lang="en-US" dirty="0"/>
              <a:t>reate a temporary variable</a:t>
            </a:r>
            <a:r>
              <a:rPr lang="en-US" baseline="0" dirty="0"/>
              <a:t> named temp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In the program, n</a:t>
            </a:r>
            <a:r>
              <a:rPr lang="en-US" altLang="en-US" baseline="0" dirty="0"/>
              <a:t>um1 is 5, num2 is 3.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/>
              <a:t>Num1 is assigned to temp. num2 is assigned to num1 and temp is assigned to num2.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Another way is to use simultaneous assignment.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34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Relational or comparison</a:t>
            </a:r>
            <a:r>
              <a:rPr lang="en-US" baseline="0" dirty="0"/>
              <a:t> operators compare two operands and gives you a result of either True or False.</a:t>
            </a:r>
          </a:p>
          <a:p>
            <a:r>
              <a:rPr lang="en-US" dirty="0"/>
              <a:t>There are six of them: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Equal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equal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Greater than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Greater than or equal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Less than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Less than or equal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3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</a:t>
            </a:r>
            <a:r>
              <a:rPr lang="en-US" baseline="0" dirty="0"/>
              <a:t> x is 4, y is 3 and z is 2</a:t>
            </a:r>
          </a:p>
          <a:p>
            <a:r>
              <a:rPr lang="en-US" baseline="0" dirty="0"/>
              <a:t>The first expression evaluates to True because 4 is less than 3 + 2</a:t>
            </a:r>
          </a:p>
          <a:p>
            <a:r>
              <a:rPr lang="en-US" baseline="0" dirty="0"/>
              <a:t>The second expression evaluates to False because 3 is not equal to 2 times 4 + 3</a:t>
            </a:r>
          </a:p>
          <a:p>
            <a:r>
              <a:rPr lang="en-US" baseline="0" dirty="0"/>
              <a:t>The third expression evaluates to False because 2 is not less than or equal to 4 – 3, which is 1.</a:t>
            </a:r>
          </a:p>
          <a:p>
            <a:r>
              <a:rPr lang="en-US" baseline="0" dirty="0"/>
              <a:t>You can try evaluating the remaining two expressions on your 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6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has three logical</a:t>
            </a:r>
            <a:r>
              <a:rPr lang="en-US" baseline="0" dirty="0"/>
              <a:t> </a:t>
            </a:r>
            <a:r>
              <a:rPr lang="en-US" dirty="0"/>
              <a:t>operators that are typed out as plain English words. These operators connect Boolean expressions to form compound Boolean expressions.</a:t>
            </a:r>
          </a:p>
          <a:p>
            <a:endParaRPr lang="en-US" dirty="0"/>
          </a:p>
          <a:p>
            <a:r>
              <a:rPr lang="en-US" dirty="0"/>
              <a:t>and will only return True if both Boolean expressions are True</a:t>
            </a:r>
          </a:p>
          <a:p>
            <a:r>
              <a:rPr lang="en-US" dirty="0"/>
              <a:t>or is True whenever any</a:t>
            </a:r>
            <a:r>
              <a:rPr lang="en-US" baseline="0" dirty="0"/>
              <a:t> of the two expressions </a:t>
            </a:r>
            <a:r>
              <a:rPr lang="en-US" dirty="0"/>
              <a:t>is True</a:t>
            </a:r>
          </a:p>
          <a:p>
            <a:r>
              <a:rPr lang="en-US" dirty="0"/>
              <a:t>not will return the opposite of its operand, so the</a:t>
            </a:r>
            <a:r>
              <a:rPr lang="en-US" baseline="0" dirty="0"/>
              <a:t> result is</a:t>
            </a:r>
            <a:r>
              <a:rPr lang="en-US" dirty="0"/>
              <a:t> False if True is given.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39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x is 1,</a:t>
            </a:r>
            <a:r>
              <a:rPr lang="en-US" baseline="0" dirty="0"/>
              <a:t> y is 4 and z is 14</a:t>
            </a:r>
          </a:p>
          <a:p>
            <a:r>
              <a:rPr lang="en-US" baseline="0" dirty="0"/>
              <a:t>Try evaluating the expressions and see whether you can get the correct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8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322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35288" indent="-281965" defTabSz="911322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30973" indent="-225883" defTabSz="911322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582739" indent="-225883" defTabSz="911322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36063" indent="-225883" defTabSz="911322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484713" indent="-225883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33364" indent="-225883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382014" indent="-225883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30665" indent="-225883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fld id="{815354F6-FFBF-4D48-81C3-3834D9E17BED}" type="slidenum">
              <a:rPr lang="en-GB" altLang="en-US" sz="1000">
                <a:latin typeface="Arial" charset="0"/>
              </a:rPr>
              <a:pPr/>
              <a:t>3</a:t>
            </a:fld>
            <a:endParaRPr lang="en-GB" altLang="en-US" sz="1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23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have covered</a:t>
            </a:r>
            <a:r>
              <a:rPr lang="en-US" baseline="0" dirty="0"/>
              <a:t> more operators, let’s look at the operator precedence from highest to lowest.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66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it is necessary to convert values from one type to another. Python provides a few functions that will allow us to do that. The functions </a:t>
            </a:r>
            <a:r>
              <a:rPr lang="en-US" dirty="0" err="1"/>
              <a:t>int</a:t>
            </a:r>
            <a:r>
              <a:rPr lang="en-US" dirty="0"/>
              <a:t>, float,</a:t>
            </a:r>
            <a:r>
              <a:rPr lang="en-US" baseline="0" dirty="0"/>
              <a:t> </a:t>
            </a:r>
            <a:r>
              <a:rPr lang="en-US" dirty="0" err="1"/>
              <a:t>str</a:t>
            </a:r>
            <a:r>
              <a:rPr lang="en-US" dirty="0"/>
              <a:t> and bool will convert their arguments into types </a:t>
            </a:r>
            <a:r>
              <a:rPr lang="en-US" i="1" dirty="0"/>
              <a:t>integer</a:t>
            </a:r>
            <a:r>
              <a:rPr lang="en-US" dirty="0"/>
              <a:t>, </a:t>
            </a:r>
            <a:r>
              <a:rPr lang="en-US" i="1" dirty="0"/>
              <a:t>floating point</a:t>
            </a:r>
            <a:r>
              <a:rPr lang="en-US" i="0" dirty="0"/>
              <a:t>,</a:t>
            </a:r>
            <a:r>
              <a:rPr lang="en-US" i="0" baseline="0" dirty="0"/>
              <a:t> </a:t>
            </a:r>
            <a:r>
              <a:rPr lang="en-US" i="1" dirty="0"/>
              <a:t>string and </a:t>
            </a:r>
            <a:r>
              <a:rPr lang="en-US" i="1" dirty="0" err="1"/>
              <a:t>boolean</a:t>
            </a:r>
            <a:r>
              <a:rPr lang="en-US" dirty="0"/>
              <a:t> respectively.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4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1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322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35288" indent="-281965" defTabSz="911322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30973" indent="-225883" defTabSz="911322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582739" indent="-225883" defTabSz="911322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36063" indent="-225883" defTabSz="911322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484713" indent="-225883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33364" indent="-225883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382014" indent="-225883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30665" indent="-225883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fld id="{815354F6-FFBF-4D48-81C3-3834D9E17BED}" type="slidenum">
              <a:rPr lang="en-GB" altLang="en-US" sz="1000">
                <a:latin typeface="Arial" charset="0"/>
              </a:rPr>
              <a:pPr/>
              <a:t>24</a:t>
            </a:fld>
            <a:endParaRPr lang="en-GB" altLang="en-US" sz="1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1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Programs often need to get data from the user. Python has a built-in</a:t>
            </a:r>
            <a:r>
              <a:rPr lang="en-US" baseline="0" dirty="0"/>
              <a:t> function for this purpose. </a:t>
            </a:r>
          </a:p>
          <a:p>
            <a:r>
              <a:rPr lang="en-US" dirty="0"/>
              <a:t>Input</a:t>
            </a:r>
            <a:r>
              <a:rPr lang="en-US" baseline="0" dirty="0"/>
              <a:t> </a:t>
            </a:r>
            <a:r>
              <a:rPr lang="en-US" dirty="0"/>
              <a:t>pauses program execution to allow the user to type in a line of input from the keyboard. Once the user presses the Enter key, the line is read and returned as a string.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13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input</a:t>
            </a:r>
            <a:r>
              <a:rPr lang="en-US" baseline="0" dirty="0"/>
              <a:t> returns a string, it may be necessary to convert the string to a numeric type such as </a:t>
            </a:r>
            <a:r>
              <a:rPr lang="en-US" baseline="0" dirty="0" err="1"/>
              <a:t>int</a:t>
            </a:r>
            <a:r>
              <a:rPr lang="en-US" baseline="0" dirty="0"/>
              <a:t> or float.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25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program, the user is asked</a:t>
            </a:r>
            <a:r>
              <a:rPr lang="en-US" baseline="0" dirty="0"/>
              <a:t> to enter height and weight. The data entered are converted to float before being assigned to the variables height and weight.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00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provides a math module that provides access to useful mathematical</a:t>
            </a:r>
            <a:r>
              <a:rPr lang="en-US" baseline="0" dirty="0"/>
              <a:t> functions</a:t>
            </a:r>
            <a:r>
              <a:rPr lang="en-US" dirty="0"/>
              <a:t>. To use these mathematical functions, you need to import the math module</a:t>
            </a:r>
            <a:r>
              <a:rPr lang="en-US" baseline="0" dirty="0"/>
              <a:t> first.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33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common mathematical functions you can use. For example, </a:t>
            </a:r>
          </a:p>
          <a:p>
            <a:r>
              <a:rPr lang="en-US" dirty="0"/>
              <a:t>The ceil function</a:t>
            </a:r>
            <a:r>
              <a:rPr lang="en-US" baseline="0" dirty="0"/>
              <a:t> returns the ceiling of x, the smallest integer greater than or equal to x.</a:t>
            </a:r>
          </a:p>
          <a:p>
            <a:r>
              <a:rPr lang="en-US" baseline="0" dirty="0"/>
              <a:t>The square root function returns the square root of x</a:t>
            </a:r>
          </a:p>
          <a:p>
            <a:r>
              <a:rPr lang="en-US" baseline="0" dirty="0"/>
              <a:t>There are now five constants in the module, including pi.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60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to write a program to calculate the surface area of a cylinder. We will get the values</a:t>
            </a:r>
            <a:r>
              <a:rPr lang="en-US" baseline="0" dirty="0"/>
              <a:t> of radius and height from the user and use them together with the pi constant to calculate the surface area.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07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0" indent="0">
              <a:lnSpc>
                <a:spcPct val="100000"/>
              </a:lnSpc>
              <a:buClr>
                <a:srgbClr val="3333CC"/>
              </a:buClr>
              <a:buSzPct val="60000"/>
              <a:buFont typeface="Wingdings" charset="2"/>
              <a:buNone/>
            </a:pP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Text is represented in programs by the </a:t>
            </a:r>
            <a:r>
              <a:rPr lang="en-US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string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 data type. A string is a sequence of characters enclosed within single quotes,</a:t>
            </a:r>
            <a:r>
              <a:rPr lang="en-US" sz="12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 double quotes or triple quoted.</a:t>
            </a:r>
          </a:p>
          <a:p>
            <a:pPr marL="720" indent="0">
              <a:lnSpc>
                <a:spcPct val="100000"/>
              </a:lnSpc>
              <a:buClr>
                <a:srgbClr val="3333CC"/>
              </a:buClr>
              <a:buSzPct val="60000"/>
              <a:buFont typeface="Wingdings" charset="2"/>
              <a:buNone/>
            </a:pPr>
            <a:endParaRPr lang="en-US" sz="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57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want to write a program to</a:t>
            </a:r>
            <a:r>
              <a:rPr lang="en-US" baseline="0" dirty="0"/>
              <a:t> compute the duration in hours, minutes and seconds. The modulus operator, which computes the remainder of a division,  and the floor division operator will be used in the program.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69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references</a:t>
            </a:r>
            <a:r>
              <a:rPr lang="en-US" baseline="0" dirty="0"/>
              <a:t> you can use to find out more about operators in Python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81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lecture, we have looked at strings, operators, getting user input and the math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0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Triple quoted strings may span multiple lines.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11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322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35288" indent="-281965" defTabSz="911322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30973" indent="-225883" defTabSz="911322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582739" indent="-225883" defTabSz="911322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36063" indent="-225883" defTabSz="911322"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484713" indent="-225883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33364" indent="-225883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382014" indent="-225883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30665" indent="-225883" defTabSz="9113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fld id="{815354F6-FFBF-4D48-81C3-3834D9E17BED}" type="slidenum">
              <a:rPr lang="en-GB" altLang="en-US" sz="1000">
                <a:latin typeface="Arial" charset="0"/>
              </a:rPr>
              <a:pPr/>
              <a:t>6</a:t>
            </a:fld>
            <a:endParaRPr lang="en-GB" altLang="en-US" sz="1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251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in mathematics, programming languages like Python have operators.</a:t>
            </a:r>
          </a:p>
          <a:p>
            <a:endParaRPr lang="en-US" dirty="0"/>
          </a:p>
          <a:p>
            <a:r>
              <a:rPr lang="en-US" dirty="0"/>
              <a:t>Operators are special symbols that designate that some sort of computation should be performed.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74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probably familiar with these operators since you are familiar</a:t>
            </a:r>
            <a:r>
              <a:rPr lang="en-US" baseline="0" dirty="0"/>
              <a:t> with </a:t>
            </a:r>
            <a:r>
              <a:rPr lang="en-US" dirty="0"/>
              <a:t>basic mathematics.</a:t>
            </a:r>
          </a:p>
          <a:p>
            <a:endParaRPr lang="en-US" dirty="0"/>
          </a:p>
          <a:p>
            <a:r>
              <a:rPr lang="en-US" dirty="0"/>
              <a:t>The arithmetic operators are plus for addition, minus for</a:t>
            </a:r>
            <a:r>
              <a:rPr lang="en-US" baseline="0" dirty="0"/>
              <a:t> </a:t>
            </a:r>
            <a:r>
              <a:rPr lang="en-US" dirty="0"/>
              <a:t>subtraction, asterisk for multiplication, slash</a:t>
            </a:r>
            <a:r>
              <a:rPr lang="en-US" baseline="0" dirty="0"/>
              <a:t> for</a:t>
            </a:r>
            <a:r>
              <a:rPr lang="en-US" dirty="0"/>
              <a:t> division, % for modulus, double</a:t>
            </a:r>
            <a:r>
              <a:rPr lang="en-US" baseline="0" dirty="0"/>
              <a:t> slash for </a:t>
            </a:r>
            <a:r>
              <a:rPr lang="en-US" dirty="0"/>
              <a:t>floor division and ** for exponent</a:t>
            </a:r>
            <a:r>
              <a:rPr lang="en-US" baseline="0" dirty="0"/>
              <a:t> like y</a:t>
            </a:r>
            <a:r>
              <a:rPr lang="en-US" dirty="0"/>
              <a:t> raised to the power of z. Floor</a:t>
            </a:r>
            <a:r>
              <a:rPr lang="en-US" baseline="0" dirty="0"/>
              <a:t> division is a kind of division that </a:t>
            </a:r>
            <a:r>
              <a:rPr lang="en-US" dirty="0"/>
              <a:t>truncates the fractional part and rounds it to the next smaller whole number.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91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</a:t>
            </a:r>
            <a:r>
              <a:rPr lang="en-US" baseline="0" dirty="0"/>
              <a:t> w</a:t>
            </a:r>
            <a:r>
              <a:rPr lang="en-US" dirty="0"/>
              <a:t>hen you have more than one operators in an expression?</a:t>
            </a:r>
          </a:p>
          <a:p>
            <a:r>
              <a:rPr lang="en-US" dirty="0"/>
              <a:t>All operators that Python supports are assigned a precedence. In an expression, all operators of highest precedence are evaluated first. Once those results are obtained, operators of the next highest precedence are evaluated.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6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</a:t>
            </a:r>
            <a:r>
              <a:rPr lang="en-US" baseline="0" dirty="0"/>
              <a:t> of what you have learnt in mathematics. In what order would you evaluate the expression on the right of the equation?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1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0"/>
            <a:ext cx="1447800" cy="60016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PRG1 </a:t>
            </a:r>
          </a:p>
          <a:p>
            <a:pPr algn="ctr"/>
            <a:endParaRPr lang="en-US" sz="36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W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K</a:t>
            </a: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2</a:t>
            </a:r>
            <a:br>
              <a:rPr lang="en-US" sz="3600" b="1" dirty="0">
                <a:solidFill>
                  <a:schemeClr val="tx1"/>
                </a:solidFill>
              </a:rPr>
            </a:br>
            <a:endParaRPr lang="en-US" sz="800" b="1" dirty="0">
              <a:solidFill>
                <a:schemeClr val="bg1"/>
              </a:solidFill>
            </a:endParaRP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0" y="5943600"/>
            <a:ext cx="9144000" cy="152400"/>
          </a:xfrm>
          <a:prstGeom prst="rect">
            <a:avLst/>
          </a:prstGeom>
          <a:solidFill>
            <a:srgbClr val="640064"/>
          </a:solidFill>
          <a:ln w="9525">
            <a:solidFill>
              <a:srgbClr val="64006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905000" y="2018046"/>
            <a:ext cx="6629400" cy="701731"/>
          </a:xfr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 sz="4400" baseline="0"/>
            </a:lvl1pPr>
          </a:lstStyle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lang="en-US"/>
              <a:t>&lt;&lt;Title&gt;&gt;</a:t>
            </a:r>
            <a:endParaRPr lang="en-US" dirty="0"/>
          </a:p>
        </p:txBody>
      </p:sp>
      <p:pic>
        <p:nvPicPr>
          <p:cNvPr id="8" name="Picture 16" descr="School of IC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15" y="53009"/>
            <a:ext cx="30480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15"/>
          <p:cNvSpPr>
            <a:spLocks noChangeShapeType="1"/>
          </p:cNvSpPr>
          <p:nvPr userDrawn="1"/>
        </p:nvSpPr>
        <p:spPr bwMode="auto">
          <a:xfrm>
            <a:off x="1676400" y="1044575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2895600" y="3657600"/>
            <a:ext cx="4800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2000" b="1" dirty="0">
                <a:latin typeface="Arial Narrow" pitchFamily="34" charset="0"/>
              </a:rPr>
              <a:t>Programming I (PRG1)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1800" dirty="0">
                <a:latin typeface="Arial Narrow" pitchFamily="34" charset="0"/>
              </a:rPr>
              <a:t>Diploma in Information Technology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1" lang="en-GB" sz="1800" dirty="0">
                <a:latin typeface="Arial Narrow" pitchFamily="34" charset="0"/>
              </a:rPr>
              <a:t>Diploma in Data Science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1" lang="en-GB" sz="1800" baseline="0" dirty="0">
                <a:latin typeface="Arial Narrow" pitchFamily="34" charset="0"/>
              </a:rPr>
              <a:t>Diploma in Cybersecurity &amp; Digital Forensics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1" lang="en-GB" sz="1800" baseline="0" dirty="0">
                <a:latin typeface="Arial Narrow" pitchFamily="34" charset="0"/>
              </a:rPr>
              <a:t>Diploma in Immersive Media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1" lang="en-GB" sz="1800" baseline="0" dirty="0">
                <a:latin typeface="Arial Narrow" pitchFamily="34" charset="0"/>
              </a:rPr>
              <a:t>Common ICT Programme </a:t>
            </a:r>
            <a:endParaRPr kumimoji="1" lang="en-GB" sz="1800" dirty="0">
              <a:latin typeface="Arial Narrow" pitchFamily="34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1800" dirty="0">
                <a:latin typeface="Arial Narrow" pitchFamily="34" charset="0"/>
              </a:rPr>
              <a:t>Year 1 (2021/22), Semester 1</a:t>
            </a:r>
            <a:endParaRPr kumimoji="1" lang="en-GB" sz="4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122238"/>
            <a:ext cx="2190750" cy="5745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122238"/>
            <a:ext cx="6419850" cy="5745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4350" indent="-514350">
              <a:buSzPct val="70000"/>
              <a:buFont typeface="Wingdings" panose="05000000000000000000" pitchFamily="2" charset="2"/>
              <a:buChar char="q"/>
              <a:defRPr b="1">
                <a:solidFill>
                  <a:srgbClr val="660033"/>
                </a:solidFill>
                <a:latin typeface="Arial Narrow" panose="020B0606020202030204" pitchFamily="34" charset="0"/>
              </a:defRPr>
            </a:lvl1pPr>
            <a:lvl2pPr marL="800100" indent="-342900">
              <a:buFont typeface="Wingdings" panose="05000000000000000000" pitchFamily="2" charset="2"/>
              <a:buChar char="ü"/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>
              <a:defRPr>
                <a:solidFill>
                  <a:srgbClr val="660033"/>
                </a:solidFill>
                <a:latin typeface="Arial Narrow" panose="020B0606020202030204" pitchFamily="34" charset="0"/>
              </a:defRPr>
            </a:lvl3pPr>
            <a:lvl4pPr>
              <a:defRPr>
                <a:solidFill>
                  <a:srgbClr val="660033"/>
                </a:solidFill>
                <a:latin typeface="Arial Narrow" panose="020B0606020202030204" pitchFamily="34" charset="0"/>
              </a:defRPr>
            </a:lvl4pPr>
            <a:lvl5pPr>
              <a:defRPr>
                <a:solidFill>
                  <a:srgbClr val="660033"/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884238"/>
            <a:ext cx="4419600" cy="4983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4238"/>
            <a:ext cx="4381500" cy="4983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CIS2-low.jpg"/>
          <p:cNvPicPr>
            <a:picLocks noChangeAspect="1"/>
          </p:cNvPicPr>
          <p:nvPr userDrawn="1"/>
        </p:nvPicPr>
        <p:blipFill>
          <a:blip r:embed="rId13" cstate="print"/>
          <a:srcRect t="2107"/>
          <a:stretch>
            <a:fillRect/>
          </a:stretch>
        </p:blipFill>
        <p:spPr bwMode="auto">
          <a:xfrm>
            <a:off x="0" y="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0" y="0"/>
            <a:ext cx="9144000" cy="6096000"/>
          </a:xfrm>
          <a:prstGeom prst="rect">
            <a:avLst/>
          </a:prstGeom>
          <a:solidFill>
            <a:schemeClr val="bg1">
              <a:alpha val="90000"/>
            </a:schemeClr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884238"/>
            <a:ext cx="8991600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0" y="5943600"/>
            <a:ext cx="9144000" cy="152400"/>
          </a:xfrm>
          <a:prstGeom prst="rect">
            <a:avLst/>
          </a:prstGeom>
          <a:solidFill>
            <a:srgbClr val="640064"/>
          </a:solidFill>
          <a:ln w="9525">
            <a:solidFill>
              <a:srgbClr val="64006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800080"/>
          </a:solidFill>
          <a:ln w="9525">
            <a:solidFill>
              <a:srgbClr val="64006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122238"/>
            <a:ext cx="8991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Rectangle 16"/>
          <p:cNvSpPr>
            <a:spLocks noChangeArrowheads="1"/>
          </p:cNvSpPr>
          <p:nvPr userDrawn="1"/>
        </p:nvSpPr>
        <p:spPr bwMode="auto">
          <a:xfrm>
            <a:off x="1371600" y="6302375"/>
            <a:ext cx="2895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342900" indent="-34290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lvl="1">
              <a:spcBef>
                <a:spcPct val="50000"/>
              </a:spcBef>
              <a:defRPr/>
            </a:pPr>
            <a:r>
              <a:rPr lang="en-US" altLang="en-US" sz="1200" dirty="0">
                <a:latin typeface="Arial Narrow" pitchFamily="34" charset="0"/>
              </a:rPr>
              <a:t>Diploma in IT/DS/CSF/IM/CICTP</a:t>
            </a:r>
            <a:br>
              <a:rPr lang="en-US" altLang="en-US" sz="1200" dirty="0">
                <a:latin typeface="Arial Narrow" pitchFamily="34" charset="0"/>
              </a:rPr>
            </a:br>
            <a:r>
              <a:rPr lang="en-US" altLang="en-US" sz="1200" dirty="0">
                <a:latin typeface="Arial Narrow" pitchFamily="34" charset="0"/>
              </a:rPr>
              <a:t>PRG1 AY21/22, </a:t>
            </a:r>
            <a:r>
              <a:rPr lang="en-US" altLang="en-US" sz="1200" dirty="0" err="1">
                <a:latin typeface="Arial Narrow" pitchFamily="34" charset="0"/>
              </a:rPr>
              <a:t>Sem</a:t>
            </a:r>
            <a:r>
              <a:rPr lang="en-US" altLang="en-US" sz="1200" dirty="0">
                <a:latin typeface="Arial Narrow" pitchFamily="34" charset="0"/>
              </a:rPr>
              <a:t> 1</a:t>
            </a:r>
          </a:p>
        </p:txBody>
      </p:sp>
      <p:pic>
        <p:nvPicPr>
          <p:cNvPr id="13" name="Picture 22" descr="School of ICT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172200"/>
            <a:ext cx="17145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5"/>
          <p:cNvSpPr txBox="1">
            <a:spLocks noChangeArrowheads="1"/>
          </p:cNvSpPr>
          <p:nvPr userDrawn="1"/>
        </p:nvSpPr>
        <p:spPr bwMode="auto">
          <a:xfrm>
            <a:off x="4457700" y="6302375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pPr algn="ctr">
              <a:defRPr/>
            </a:pPr>
            <a:r>
              <a:rPr lang="en-US" dirty="0"/>
              <a:t>  Last update</a:t>
            </a:r>
            <a:r>
              <a:rPr lang="en-US"/>
              <a:t>: 01/04/2021</a:t>
            </a:r>
            <a:endParaRPr lang="en-US" dirty="0"/>
          </a:p>
        </p:txBody>
      </p:sp>
      <p:sp>
        <p:nvSpPr>
          <p:cNvPr id="15" name="Rectangle 15"/>
          <p:cNvSpPr txBox="1">
            <a:spLocks noChangeArrowheads="1"/>
          </p:cNvSpPr>
          <p:nvPr userDrawn="1"/>
        </p:nvSpPr>
        <p:spPr bwMode="auto">
          <a:xfrm>
            <a:off x="7086600" y="6275387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dirty="0"/>
              <a:t>  Lecture</a:t>
            </a:r>
            <a:r>
              <a:rPr lang="en-US" baseline="0" dirty="0"/>
              <a:t> 2</a:t>
            </a:r>
            <a:br>
              <a:rPr lang="en-US" baseline="0" dirty="0"/>
            </a:br>
            <a:r>
              <a:rPr lang="en-US" baseline="0" dirty="0"/>
              <a:t>Slide </a:t>
            </a:r>
            <a:fld id="{D684DC87-7C2B-4413-A3B2-900CE8D7D012}" type="slidenum">
              <a:rPr lang="en-US" baseline="0" smtClean="0"/>
              <a:t>‹#›</a:t>
            </a:fld>
            <a:endParaRPr lang="en-US" dirty="0"/>
          </a:p>
        </p:txBody>
      </p:sp>
      <p:sp>
        <p:nvSpPr>
          <p:cNvPr id="3" name="MSIPCMContentMarking" descr="{&quot;HashCode&quot;:-838022706,&quot;Placement&quot;:&quot;Header&quot;,&quot;Top&quot;:0.0,&quot;Left&quot;:0.0,&quot;SlideWidth&quot;:720,&quot;SlideHeight&quot;:540}"/>
          <p:cNvSpPr txBox="1"/>
          <p:nvPr userDrawn="1"/>
        </p:nvSpPr>
        <p:spPr>
          <a:xfrm>
            <a:off x="0" y="0"/>
            <a:ext cx="2755813" cy="2794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Calibri" panose="020F0502020204030204" pitchFamily="34" charset="0"/>
              </a:rPr>
              <a:t>                    Official (Closed) - Non Sensitive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q"/>
        <a:defRPr sz="2800" b="1">
          <a:solidFill>
            <a:srgbClr val="640064"/>
          </a:solidFill>
          <a:latin typeface="Arial Narrow" panose="020B0606020202030204" pitchFamily="34" charset="0"/>
          <a:ea typeface="+mn-ea"/>
          <a:cs typeface="+mn-cs"/>
        </a:defRPr>
      </a:lvl1pPr>
      <a:lvl2pPr marL="914400" indent="-4572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2400">
          <a:solidFill>
            <a:schemeClr val="tx1"/>
          </a:solidFill>
          <a:latin typeface="Arial Narrow" panose="020B0606020202030204" pitchFamily="34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640064"/>
          </a:solidFill>
          <a:latin typeface="Arial Narrow" panose="020B0606020202030204" pitchFamily="34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640064"/>
          </a:solidFill>
          <a:latin typeface="Arial Narrow" panose="020B0606020202030204" pitchFamily="34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640064"/>
          </a:solidFill>
          <a:latin typeface="Arial Narrow" panose="020B0606020202030204" pitchFamily="34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accent2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accent2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accent2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accent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4.png"/><Relationship Id="rId5" Type="http://schemas.openxmlformats.org/officeDocument/2006/relationships/hyperlink" Target="https://docs.python.org/3/library/math.html" TargetMode="External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realpython.com/python-math-module/" TargetMode="Externa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hyperlink" Target="https://realpython.com/python-or-operator/" TargetMode="External"/><Relationship Id="rId5" Type="http://schemas.openxmlformats.org/officeDocument/2006/relationships/hyperlink" Target="http://openbookproject.net/thinkcs/python/english3e/variables_expressions_statements.html" TargetMode="External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5"/>
          <p:cNvSpPr>
            <a:spLocks noChangeShapeType="1"/>
          </p:cNvSpPr>
          <p:nvPr/>
        </p:nvSpPr>
        <p:spPr bwMode="auto">
          <a:xfrm>
            <a:off x="1676400" y="1044575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5000" y="2018046"/>
            <a:ext cx="6629400" cy="1311128"/>
          </a:xfrm>
        </p:spPr>
        <p:txBody>
          <a:bodyPr/>
          <a:lstStyle/>
          <a:p>
            <a:r>
              <a:rPr lang="en-GB" dirty="0"/>
              <a:t>Operators and Interactivity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what order would you solve this mathematical equation?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981200"/>
            <a:ext cx="6381750" cy="5905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/>
          <p:cNvSpPr/>
          <p:nvPr/>
        </p:nvSpPr>
        <p:spPr>
          <a:xfrm>
            <a:off x="5029200" y="3068547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Arial" panose="020B0604020202020204" pitchFamily="34" charset="0"/>
              </a:rPr>
              <a:t>Where,</a:t>
            </a:r>
          </a:p>
          <a:p>
            <a:br>
              <a:rPr lang="en-US" dirty="0"/>
            </a:br>
            <a:r>
              <a:rPr lang="en-US" dirty="0">
                <a:solidFill>
                  <a:srgbClr val="787878"/>
                </a:solidFill>
                <a:latin typeface="Tahoma" panose="020B0604030504040204" pitchFamily="34" charset="0"/>
              </a:rPr>
              <a:t>T</a:t>
            </a:r>
            <a:r>
              <a:rPr lang="en-US" baseline="-25000" dirty="0">
                <a:solidFill>
                  <a:srgbClr val="787878"/>
                </a:solidFill>
                <a:latin typeface="Tahoma" panose="020B0604030504040204" pitchFamily="34" charset="0"/>
              </a:rPr>
              <a:t>w</a:t>
            </a:r>
            <a:r>
              <a:rPr lang="en-US" dirty="0">
                <a:solidFill>
                  <a:srgbClr val="787878"/>
                </a:solidFill>
                <a:latin typeface="Tahoma" panose="020B0604030504040204" pitchFamily="34" charset="0"/>
              </a:rPr>
              <a:t> = Wet Bulb Temperature </a:t>
            </a:r>
            <a:br>
              <a:rPr lang="en-US" dirty="0"/>
            </a:br>
            <a:r>
              <a:rPr lang="en-US" dirty="0">
                <a:solidFill>
                  <a:srgbClr val="787878"/>
                </a:solidFill>
                <a:latin typeface="Tahoma" panose="020B0604030504040204" pitchFamily="34" charset="0"/>
              </a:rPr>
              <a:t>e = Vapor Pressure 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122238"/>
            <a:ext cx="8991600" cy="563562"/>
          </a:xfrm>
        </p:spPr>
        <p:txBody>
          <a:bodyPr/>
          <a:lstStyle/>
          <a:p>
            <a:r>
              <a:rPr lang="en-US" dirty="0"/>
              <a:t>Activity 1</a:t>
            </a:r>
            <a:endParaRPr lang="en-SG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4400" y="2294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2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Formulae to Python</a:t>
            </a:r>
            <a:endParaRPr lang="en-S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226172"/>
              </p:ext>
            </p:extLst>
          </p:nvPr>
        </p:nvGraphicFramePr>
        <p:xfrm>
          <a:off x="381000" y="1295400"/>
          <a:ext cx="8229601" cy="4222300"/>
        </p:xfrm>
        <a:graphic>
          <a:graphicData uri="http://schemas.openxmlformats.org/drawingml/2006/table">
            <a:tbl>
              <a:tblPr/>
              <a:tblGrid>
                <a:gridCol w="65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2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5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23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200" kern="0" dirty="0">
                          <a:effectLst/>
                        </a:rPr>
                        <a:t> </a:t>
                      </a:r>
                      <a:endParaRPr lang="en-SG" sz="2200" b="1" kern="0" dirty="0">
                        <a:effectLst/>
                        <a:latin typeface="Times New Roman"/>
                        <a:ea typeface="SimHe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800" b="1" dirty="0">
                          <a:effectLst/>
                          <a:latin typeface="Arial Narrow" panose="020B0606020202030204" pitchFamily="34" charset="0"/>
                        </a:rPr>
                        <a:t>Mathematical Formulae</a:t>
                      </a:r>
                      <a:endParaRPr lang="en-SG" sz="2800" b="1" dirty="0">
                        <a:effectLst/>
                        <a:latin typeface="Arial Narrow" panose="020B0606020202030204" pitchFamily="34" charset="0"/>
                        <a:ea typeface="SimSun"/>
                      </a:endParaRPr>
                    </a:p>
                  </a:txBody>
                  <a:tcPr marL="68580" marR="68580" marT="0" marB="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800" b="1" dirty="0">
                          <a:effectLst/>
                          <a:latin typeface="Arial Narrow" panose="020B0606020202030204" pitchFamily="34" charset="0"/>
                        </a:rPr>
                        <a:t>Python Statement</a:t>
                      </a:r>
                      <a:endParaRPr lang="en-SG" sz="2800" b="1" dirty="0">
                        <a:effectLst/>
                        <a:latin typeface="Arial Narrow" panose="020B0606020202030204" pitchFamily="34" charset="0"/>
                        <a:ea typeface="SimSun"/>
                      </a:endParaRPr>
                    </a:p>
                  </a:txBody>
                  <a:tcPr marL="68580" marR="68580" marT="0" marB="0"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SG" sz="2200" dirty="0">
                          <a:effectLst/>
                        </a:rPr>
                        <a:t>1.</a:t>
                      </a:r>
                      <a:endParaRPr lang="en-SG" sz="22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SG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= </a:t>
                      </a:r>
                      <a:r>
                        <a:rPr lang="en-SG" sz="2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ax</a:t>
                      </a:r>
                      <a:r>
                        <a:rPr lang="en-SG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SG" sz="2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 b  </a:t>
                      </a:r>
                      <a:endParaRPr lang="en-SG" sz="2200" dirty="0">
                        <a:effectLst/>
                        <a:latin typeface="Calibri" panose="020F0502020204030204" pitchFamily="34" charset="0"/>
                        <a:ea typeface="SimSun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SG" sz="2000" dirty="0">
                        <a:effectLst/>
                        <a:latin typeface="Calibri" panose="020F0502020204030204" pitchFamily="34" charset="0"/>
                        <a:ea typeface="SimSun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SG" sz="2200">
                          <a:effectLst/>
                        </a:rPr>
                        <a:t>2.</a:t>
                      </a:r>
                      <a:endParaRPr lang="en-SG" sz="2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SG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= (a + b) (</a:t>
                      </a:r>
                      <a:r>
                        <a:rPr lang="en-SG" sz="2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– </a:t>
                      </a:r>
                      <a:r>
                        <a:rPr lang="en-SG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b)</a:t>
                      </a:r>
                      <a:endParaRPr lang="en-SG" sz="2200" dirty="0">
                        <a:effectLst/>
                        <a:latin typeface="Calibri" panose="020F0502020204030204" pitchFamily="34" charset="0"/>
                        <a:ea typeface="SimSun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SG" sz="2000" dirty="0">
                        <a:effectLst/>
                        <a:latin typeface="Calibri" panose="020F0502020204030204" pitchFamily="34" charset="0"/>
                        <a:ea typeface="SimSun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SG" sz="2200">
                          <a:effectLst/>
                        </a:rPr>
                        <a:t>3.</a:t>
                      </a:r>
                      <a:endParaRPr lang="en-SG" sz="2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SG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= 2[(a + b) (</a:t>
                      </a:r>
                      <a:r>
                        <a:rPr lang="en-SG" sz="2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– </a:t>
                      </a:r>
                      <a:r>
                        <a:rPr lang="en-SG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r>
                        <a:rPr lang="en-SG" sz="2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)] – </a:t>
                      </a:r>
                      <a:r>
                        <a:rPr lang="en-SG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en-SG" sz="2200" dirty="0">
                        <a:effectLst/>
                        <a:latin typeface="Calibri" panose="020F0502020204030204" pitchFamily="34" charset="0"/>
                        <a:ea typeface="SimSun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SG" sz="2000" dirty="0">
                        <a:effectLst/>
                        <a:latin typeface="Calibri" panose="020F0502020204030204" pitchFamily="34" charset="0"/>
                        <a:ea typeface="SimSun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SG" sz="2200">
                          <a:effectLst/>
                        </a:rPr>
                        <a:t>4.</a:t>
                      </a:r>
                      <a:endParaRPr lang="en-SG" sz="2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SG" sz="2200" dirty="0">
                        <a:effectLst/>
                        <a:latin typeface="Calibri" panose="020F0502020204030204" pitchFamily="34" charset="0"/>
                        <a:ea typeface="SimSun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SG" sz="2000" dirty="0">
                        <a:effectLst/>
                        <a:latin typeface="Calibri" panose="020F0502020204030204" pitchFamily="34" charset="0"/>
                        <a:ea typeface="SimSun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SG" sz="2200">
                          <a:effectLst/>
                        </a:rPr>
                        <a:t>5.</a:t>
                      </a:r>
                      <a:endParaRPr lang="en-SG" sz="22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n-SG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</a:t>
                      </a:r>
                      <a:r>
                        <a:rPr lang="en-SG" sz="2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–b</a:t>
                      </a:r>
                      <a:endParaRPr lang="en-SG" sz="2200" dirty="0">
                        <a:effectLst/>
                        <a:latin typeface="Calibri" panose="020F0502020204030204" pitchFamily="34" charset="0"/>
                        <a:ea typeface="SimSun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SG" sz="2000" dirty="0">
                        <a:effectLst/>
                        <a:latin typeface="Calibri" panose="020F0502020204030204" pitchFamily="34" charset="0"/>
                        <a:ea typeface="SimSun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947558"/>
              </p:ext>
            </p:extLst>
          </p:nvPr>
        </p:nvGraphicFramePr>
        <p:xfrm>
          <a:off x="1130300" y="4114800"/>
          <a:ext cx="11557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55600" imgH="736560" progId="Equation.3">
                  <p:embed/>
                </p:oleObj>
              </mc:Choice>
              <mc:Fallback>
                <p:oleObj name="Equation" r:id="rId5" imgW="1155600" imgH="73656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4114800"/>
                        <a:ext cx="1155700" cy="730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4665133" y="2008826"/>
            <a:ext cx="16914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spcBef>
                <a:spcPts val="600"/>
              </a:spcBef>
              <a:spcAft>
                <a:spcPts val="300"/>
              </a:spcAft>
            </a:pPr>
            <a:r>
              <a:rPr lang="en-SG" sz="2200" dirty="0">
                <a:solidFill>
                  <a:srgbClr val="0000FF"/>
                </a:solidFill>
                <a:latin typeface="+mn-lt"/>
                <a:cs typeface="+mn-cs"/>
              </a:rPr>
              <a:t>y = a * x + b</a:t>
            </a:r>
          </a:p>
        </p:txBody>
      </p:sp>
      <p:sp>
        <p:nvSpPr>
          <p:cNvPr id="4" name="Rectangle 3"/>
          <p:cNvSpPr/>
          <p:nvPr/>
        </p:nvSpPr>
        <p:spPr>
          <a:xfrm>
            <a:off x="4648200" y="2769513"/>
            <a:ext cx="25571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spcBef>
                <a:spcPts val="600"/>
              </a:spcBef>
              <a:spcAft>
                <a:spcPts val="300"/>
              </a:spcAft>
            </a:pPr>
            <a:r>
              <a:rPr lang="en-SG" sz="2200" dirty="0">
                <a:solidFill>
                  <a:srgbClr val="0000FF"/>
                </a:solidFill>
                <a:latin typeface="+mn-lt"/>
                <a:cs typeface="+mn-cs"/>
              </a:rPr>
              <a:t>y = (a + b) * (</a:t>
            </a:r>
            <a:r>
              <a:rPr lang="en-SG" sz="2200">
                <a:solidFill>
                  <a:srgbClr val="0000FF"/>
                </a:solidFill>
                <a:latin typeface="+mn-lt"/>
                <a:cs typeface="+mn-cs"/>
              </a:rPr>
              <a:t>a </a:t>
            </a:r>
            <a:r>
              <a:rPr lang="en-SG" sz="2200">
                <a:solidFill>
                  <a:srgbClr val="0000FF"/>
                </a:solidFill>
              </a:rPr>
              <a:t>–</a:t>
            </a:r>
            <a:r>
              <a:rPr lang="en-SG" sz="2200">
                <a:solidFill>
                  <a:srgbClr val="0000FF"/>
                </a:solidFill>
                <a:latin typeface="+mn-lt"/>
                <a:cs typeface="+mn-cs"/>
              </a:rPr>
              <a:t> </a:t>
            </a:r>
            <a:r>
              <a:rPr lang="en-SG" sz="2200" dirty="0">
                <a:solidFill>
                  <a:srgbClr val="0000FF"/>
                </a:solidFill>
                <a:latin typeface="+mn-lt"/>
                <a:cs typeface="+mn-cs"/>
              </a:rPr>
              <a:t>b)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8200" y="3479350"/>
            <a:ext cx="36247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spcBef>
                <a:spcPts val="600"/>
              </a:spcBef>
              <a:spcAft>
                <a:spcPts val="300"/>
              </a:spcAft>
            </a:pPr>
            <a:r>
              <a:rPr lang="en-SG" sz="2200" dirty="0">
                <a:solidFill>
                  <a:srgbClr val="0000FF"/>
                </a:solidFill>
                <a:latin typeface="+mn-lt"/>
                <a:cs typeface="+mn-cs"/>
              </a:rPr>
              <a:t>y = 2 * ((a + b) * (</a:t>
            </a:r>
            <a:r>
              <a:rPr lang="en-SG" sz="2200">
                <a:solidFill>
                  <a:srgbClr val="0000FF"/>
                </a:solidFill>
                <a:latin typeface="+mn-lt"/>
                <a:cs typeface="+mn-cs"/>
              </a:rPr>
              <a:t>a </a:t>
            </a:r>
            <a:r>
              <a:rPr lang="en-SG" sz="2200">
                <a:solidFill>
                  <a:srgbClr val="0000FF"/>
                </a:solidFill>
              </a:rPr>
              <a:t>–</a:t>
            </a:r>
            <a:r>
              <a:rPr lang="en-SG" sz="2200">
                <a:solidFill>
                  <a:srgbClr val="0000FF"/>
                </a:solidFill>
                <a:latin typeface="+mn-lt"/>
                <a:cs typeface="+mn-cs"/>
              </a:rPr>
              <a:t> </a:t>
            </a:r>
            <a:r>
              <a:rPr lang="en-SG" sz="2200" dirty="0">
                <a:solidFill>
                  <a:srgbClr val="0000FF"/>
                </a:solidFill>
                <a:latin typeface="+mn-lt"/>
                <a:cs typeface="+mn-cs"/>
              </a:rPr>
              <a:t>b)) – x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8200" y="4189187"/>
            <a:ext cx="289374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spcBef>
                <a:spcPts val="600"/>
              </a:spcBef>
              <a:spcAft>
                <a:spcPts val="300"/>
              </a:spcAft>
            </a:pPr>
            <a:r>
              <a:rPr lang="en-SG" sz="2200" dirty="0">
                <a:solidFill>
                  <a:srgbClr val="0000FF"/>
                </a:solidFill>
                <a:latin typeface="+mn-lt"/>
                <a:cs typeface="+mn-cs"/>
              </a:rPr>
              <a:t>y = </a:t>
            </a:r>
            <a:r>
              <a:rPr lang="en-SG" sz="2200">
                <a:solidFill>
                  <a:srgbClr val="0000FF"/>
                </a:solidFill>
                <a:latin typeface="+mn-lt"/>
                <a:cs typeface="+mn-cs"/>
              </a:rPr>
              <a:t>1 </a:t>
            </a:r>
            <a:r>
              <a:rPr lang="en-SG" sz="2200">
                <a:solidFill>
                  <a:srgbClr val="0000FF"/>
                </a:solidFill>
              </a:rPr>
              <a:t>–</a:t>
            </a:r>
            <a:r>
              <a:rPr lang="en-SG" sz="2200">
                <a:solidFill>
                  <a:srgbClr val="0000FF"/>
                </a:solidFill>
                <a:latin typeface="+mn-lt"/>
                <a:cs typeface="+mn-cs"/>
              </a:rPr>
              <a:t> </a:t>
            </a:r>
            <a:r>
              <a:rPr lang="en-SG" sz="2200" dirty="0">
                <a:solidFill>
                  <a:srgbClr val="0000FF"/>
                </a:solidFill>
                <a:latin typeface="+mn-lt"/>
                <a:cs typeface="+mn-cs"/>
              </a:rPr>
              <a:t>(2 * a) / (3 * b)</a:t>
            </a:r>
          </a:p>
        </p:txBody>
      </p:sp>
      <p:sp>
        <p:nvSpPr>
          <p:cNvPr id="9" name="Rectangle 8"/>
          <p:cNvSpPr/>
          <p:nvPr/>
        </p:nvSpPr>
        <p:spPr>
          <a:xfrm>
            <a:off x="4665133" y="4909012"/>
            <a:ext cx="12573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300"/>
              </a:spcBef>
              <a:spcAft>
                <a:spcPts val="300"/>
              </a:spcAft>
            </a:pPr>
            <a:r>
              <a:rPr lang="en-SG" sz="2200" dirty="0">
                <a:solidFill>
                  <a:srgbClr val="0000FF"/>
                </a:solidFill>
                <a:latin typeface="+mn-lt"/>
                <a:cs typeface="+mn-cs"/>
              </a:rPr>
              <a:t>a </a:t>
            </a:r>
            <a:r>
              <a:rPr lang="en-SG" sz="2200">
                <a:solidFill>
                  <a:srgbClr val="0000FF"/>
                </a:solidFill>
                <a:latin typeface="+mn-lt"/>
                <a:cs typeface="+mn-cs"/>
              </a:rPr>
              <a:t>= </a:t>
            </a:r>
            <a:r>
              <a:rPr lang="en-SG" sz="2200">
                <a:solidFill>
                  <a:srgbClr val="0000FF"/>
                </a:solidFill>
              </a:rPr>
              <a:t>– </a:t>
            </a:r>
            <a:r>
              <a:rPr lang="en-SG" sz="2200">
                <a:solidFill>
                  <a:srgbClr val="0000FF"/>
                </a:solidFill>
                <a:latin typeface="+mn-lt"/>
                <a:cs typeface="+mn-cs"/>
              </a:rPr>
              <a:t>b</a:t>
            </a:r>
            <a:endParaRPr lang="en-SG" sz="2200" dirty="0">
              <a:solidFill>
                <a:srgbClr val="0000FF"/>
              </a:solidFill>
              <a:latin typeface="+mn-lt"/>
              <a:cs typeface="+mn-cs"/>
            </a:endParaRPr>
          </a:p>
        </p:txBody>
      </p:sp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94124" y="2008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6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86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Operator =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9375" indent="-365125"/>
            <a:r>
              <a:rPr lang="en-US" dirty="0"/>
              <a:t>Assigns value to variable</a:t>
            </a:r>
          </a:p>
          <a:p>
            <a:pPr marL="79375" indent="-365125"/>
            <a:r>
              <a:rPr lang="en-US" dirty="0"/>
              <a:t>Assignment is from </a:t>
            </a:r>
            <a:r>
              <a:rPr lang="en-US" dirty="0">
                <a:solidFill>
                  <a:srgbClr val="FF0000"/>
                </a:solidFill>
              </a:rPr>
              <a:t>right to left</a:t>
            </a:r>
          </a:p>
          <a:p>
            <a:pPr lvl="1"/>
            <a:r>
              <a:rPr lang="en-US" b="0" dirty="0"/>
              <a:t>	E.g. What is the value of </a:t>
            </a:r>
            <a:r>
              <a:rPr lang="en-US" b="1" dirty="0">
                <a:solidFill>
                  <a:srgbClr val="0606BA"/>
                </a:solidFill>
              </a:rPr>
              <a:t>k</a:t>
            </a:r>
            <a:r>
              <a:rPr lang="en-US" b="0" dirty="0"/>
              <a:t> after each line?	</a:t>
            </a:r>
          </a:p>
          <a:p>
            <a:pPr marL="457200" lvl="1" indent="0">
              <a:buNone/>
            </a:pPr>
            <a:r>
              <a:rPr lang="en-US" sz="2000" b="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urier New" pitchFamily="49" charset="0"/>
              </a:rPr>
              <a:t>k = 6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itchFamily="49" charset="0"/>
              </a:rPr>
              <a:t>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urier New" pitchFamily="49" charset="0"/>
              </a:rPr>
              <a:t>k = k + 1 </a:t>
            </a:r>
          </a:p>
          <a:p>
            <a:pPr lvl="2"/>
            <a:r>
              <a:rPr lang="en-SG" sz="2400" b="0" dirty="0"/>
              <a:t>adds 1 to value of variable </a:t>
            </a:r>
            <a:r>
              <a:rPr lang="en-SG" sz="2400" b="1" dirty="0">
                <a:solidFill>
                  <a:srgbClr val="0000FF"/>
                </a:solidFill>
                <a:latin typeface="Consolas" panose="020B0609020204030204" pitchFamily="49" charset="0"/>
                <a:cs typeface="Courier New" pitchFamily="49" charset="0"/>
              </a:rPr>
              <a:t>k</a:t>
            </a:r>
          </a:p>
          <a:p>
            <a:pPr lvl="2"/>
            <a:r>
              <a:rPr lang="en-SG" sz="2400" b="0" dirty="0"/>
              <a:t>assigns new value back to the variable </a:t>
            </a:r>
            <a:r>
              <a:rPr lang="en-SG" sz="2400" b="1" dirty="0">
                <a:solidFill>
                  <a:srgbClr val="0000FF"/>
                </a:solidFill>
                <a:latin typeface="Consolas" panose="020B0609020204030204" pitchFamily="49" charset="0"/>
                <a:cs typeface="Courier New" pitchFamily="49" charset="0"/>
              </a:rPr>
              <a:t>k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1754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8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Assignment Statements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884238"/>
            <a:ext cx="8991600" cy="2163762"/>
          </a:xfrm>
        </p:spPr>
        <p:txBody>
          <a:bodyPr/>
          <a:lstStyle/>
          <a:p>
            <a:pPr marL="79375" indent="-365125">
              <a:lnSpc>
                <a:spcPct val="90000"/>
              </a:lnSpc>
            </a:pPr>
            <a:r>
              <a:rPr lang="en-US" altLang="en-US" dirty="0">
                <a:solidFill>
                  <a:srgbClr val="640064"/>
                </a:solidFill>
              </a:rPr>
              <a:t>Simple Assignment</a:t>
            </a:r>
          </a:p>
          <a:p>
            <a:pPr marL="800100" lvl="3" indent="0">
              <a:lnSpc>
                <a:spcPct val="90000"/>
              </a:lnSpc>
              <a:buSzPct val="100000"/>
              <a:buNone/>
            </a:pPr>
            <a:endParaRPr lang="en-US" altLang="en-US" sz="2200" i="1">
              <a:solidFill>
                <a:srgbClr val="FF000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800100" lvl="3" indent="0">
              <a:lnSpc>
                <a:spcPct val="90000"/>
              </a:lnSpc>
              <a:buSzPct val="100000"/>
              <a:buNone/>
            </a:pPr>
            <a:endParaRPr lang="en-US" altLang="en-US" sz="2200" i="1" dirty="0">
              <a:solidFill>
                <a:srgbClr val="FF000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685800" lvl="2" indent="-342900">
              <a:lnSpc>
                <a:spcPct val="9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alt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</a:t>
            </a:r>
            <a:r>
              <a:rPr lang="en-US" altLang="en-US" sz="2400" dirty="0">
                <a:solidFill>
                  <a:schemeClr val="tx1"/>
                </a:solidFill>
              </a:rPr>
              <a:t> is an identifier, </a:t>
            </a:r>
            <a:r>
              <a:rPr lang="en-US" alt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expr</a:t>
            </a:r>
            <a:r>
              <a:rPr lang="en-US" altLang="en-US" sz="2400" dirty="0">
                <a:solidFill>
                  <a:schemeClr val="tx1"/>
                </a:solidFill>
              </a:rPr>
              <a:t> is an expression</a:t>
            </a:r>
          </a:p>
          <a:p>
            <a:pPr marL="708025" lvl="2" indent="-365125">
              <a:lnSpc>
                <a:spcPct val="9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chemeClr val="tx1"/>
                </a:solidFill>
              </a:rPr>
              <a:t>The expression on the RHS is evaluated to produce a value which is then associated with the variable named on the LHS.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14400" y="3336925"/>
            <a:ext cx="6019800" cy="15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800" b="1">
                <a:solidFill>
                  <a:srgbClr val="66003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 Narrow" panose="020B0606020202030204" pitchFamily="34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SzPct val="100000"/>
              <a:buNone/>
            </a:pPr>
            <a:r>
              <a:rPr lang="en-US" altLang="en-US" sz="2000" kern="0" dirty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 = 5</a:t>
            </a:r>
          </a:p>
          <a:p>
            <a:pPr marL="0" lvl="1" indent="0">
              <a:buSzPct val="100000"/>
              <a:buFont typeface="Wingdings" panose="05000000000000000000" pitchFamily="2" charset="2"/>
              <a:buNone/>
            </a:pPr>
            <a:r>
              <a:rPr lang="en-US" altLang="en-US" sz="2000" kern="0" dirty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 = 3.9 * y * </a:t>
            </a:r>
            <a:r>
              <a:rPr lang="en-U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(1 – z)  </a:t>
            </a:r>
            <a:endParaRPr lang="en-US" altLang="en-US" sz="2000" kern="0" dirty="0">
              <a:solidFill>
                <a:srgbClr val="0000FF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0" lvl="1" indent="0">
              <a:buSzPct val="100000"/>
              <a:buFont typeface="Wingdings" panose="05000000000000000000" pitchFamily="2" charset="2"/>
              <a:buNone/>
            </a:pPr>
            <a:r>
              <a:rPr lang="en-US" altLang="en-US" sz="2000" kern="0" dirty="0" err="1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fahrenheit</a:t>
            </a:r>
            <a:r>
              <a:rPr lang="en-US" altLang="en-US" sz="2000" kern="0" dirty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= 9 / 5 </a:t>
            </a:r>
            <a:r>
              <a:rPr lang="en-US" altLang="en-US" sz="2000" kern="0" dirty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* </a:t>
            </a:r>
            <a:r>
              <a:rPr lang="en-US" altLang="en-US" sz="2000" kern="0" dirty="0" err="1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celsius</a:t>
            </a:r>
            <a:r>
              <a:rPr lang="en-US" altLang="en-US" sz="2000" kern="0" dirty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+ 32</a:t>
            </a:r>
          </a:p>
          <a:p>
            <a:pPr marL="0" lvl="1" indent="0">
              <a:buSzPct val="100000"/>
              <a:buFont typeface="Wingdings" panose="05000000000000000000" pitchFamily="2" charset="2"/>
              <a:buNone/>
            </a:pPr>
            <a:endParaRPr lang="en-US" altLang="en-US" sz="2000" kern="0" dirty="0">
              <a:solidFill>
                <a:srgbClr val="0606BA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200819"/>
            <a:ext cx="406400" cy="40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911E4-216F-42A5-AF7D-5D4C49C80D15}"/>
              </a:ext>
            </a:extLst>
          </p:cNvPr>
          <p:cNvSpPr txBox="1"/>
          <p:nvPr/>
        </p:nvSpPr>
        <p:spPr>
          <a:xfrm>
            <a:off x="533400" y="1447800"/>
            <a:ext cx="6019800" cy="424732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pPr marL="85725" lvl="3">
              <a:lnSpc>
                <a:spcPct val="90000"/>
              </a:lnSpc>
              <a:buSzPct val="100000"/>
            </a:pPr>
            <a:r>
              <a:rPr lang="en-US" altLang="en-US" sz="24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&lt;variable&gt; = &lt;expr&gt;</a:t>
            </a:r>
          </a:p>
        </p:txBody>
      </p:sp>
    </p:spTree>
    <p:extLst>
      <p:ext uri="{BB962C8B-B14F-4D97-AF65-F5344CB8AC3E}">
        <p14:creationId xmlns:p14="http://schemas.microsoft.com/office/powerpoint/2010/main" val="135761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Assignment Statements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Variables can be </a:t>
            </a:r>
            <a:r>
              <a:rPr lang="en-US" altLang="en-US" dirty="0">
                <a:solidFill>
                  <a:srgbClr val="FF0000"/>
                </a:solidFill>
              </a:rPr>
              <a:t>reassigned</a:t>
            </a:r>
            <a:r>
              <a:rPr lang="en-US" altLang="en-US" dirty="0"/>
              <a:t> as many times as you need during the execution of your program!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8838" y="200819"/>
            <a:ext cx="406400" cy="4064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C165F77-C9C4-46D0-97BC-E734A8456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846265"/>
            <a:ext cx="7772400" cy="39449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800" b="1">
                <a:solidFill>
                  <a:srgbClr val="66003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 Narrow" panose="020B0606020202030204" pitchFamily="34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lvl="1" indent="0">
              <a:spcBef>
                <a:spcPts val="3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class_size = 0</a:t>
            </a:r>
          </a:p>
          <a:p>
            <a:pPr marL="0" lvl="1" indent="0">
              <a:spcBef>
                <a:spcPts val="3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class_size</a:t>
            </a:r>
          </a:p>
          <a:p>
            <a:pPr marL="0" lvl="1" indent="0">
              <a:spcBef>
                <a:spcPts val="300"/>
              </a:spcBef>
              <a:buSzPct val="100000"/>
              <a:buNone/>
            </a:pPr>
            <a:r>
              <a:rPr lang="en-U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</a:p>
          <a:p>
            <a:pPr marL="0" lvl="1" indent="0">
              <a:spcBef>
                <a:spcPts val="3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class_size = 18</a:t>
            </a:r>
          </a:p>
          <a:p>
            <a:pPr marL="0" lvl="1" indent="0">
              <a:spcBef>
                <a:spcPts val="3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class_size</a:t>
            </a:r>
          </a:p>
          <a:p>
            <a:pPr marL="0" lvl="1" indent="0">
              <a:spcBef>
                <a:spcPts val="300"/>
              </a:spcBef>
              <a:buSzPct val="100000"/>
              <a:buNone/>
            </a:pPr>
            <a:r>
              <a:rPr lang="en-U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18</a:t>
            </a:r>
          </a:p>
          <a:p>
            <a:pPr marL="0" lvl="1" indent="0">
              <a:spcBef>
                <a:spcPts val="3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class_size = class_size + 1</a:t>
            </a:r>
          </a:p>
          <a:p>
            <a:pPr marL="0" lvl="1" indent="0">
              <a:spcBef>
                <a:spcPts val="3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class_size</a:t>
            </a:r>
          </a:p>
          <a:p>
            <a:pPr marL="0" lvl="1" indent="0">
              <a:spcBef>
                <a:spcPts val="300"/>
              </a:spcBef>
              <a:buSzPct val="100000"/>
              <a:buNone/>
            </a:pPr>
            <a:r>
              <a:rPr lang="en-U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19</a:t>
            </a:r>
            <a:endParaRPr lang="en-US" altLang="en-US" sz="2000" kern="0" dirty="0">
              <a:solidFill>
                <a:srgbClr val="0000FF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0" lvl="1" indent="0">
              <a:spcBef>
                <a:spcPts val="3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print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altLang="en-US" sz="2000" kern="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"The class size is"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,</a:t>
            </a:r>
            <a:r>
              <a:rPr lang="en-US" altLang="en-US" sz="2000" kern="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class_size)</a:t>
            </a:r>
          </a:p>
          <a:p>
            <a:pPr marL="0" lvl="1" indent="0">
              <a:spcBef>
                <a:spcPts val="300"/>
              </a:spcBef>
              <a:buSzPct val="100000"/>
              <a:buNone/>
            </a:pPr>
            <a:r>
              <a:rPr lang="en-U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The class size is 19</a:t>
            </a:r>
          </a:p>
        </p:txBody>
      </p:sp>
    </p:spTree>
    <p:extLst>
      <p:ext uri="{BB962C8B-B14F-4D97-AF65-F5344CB8AC3E}">
        <p14:creationId xmlns:p14="http://schemas.microsoft.com/office/powerpoint/2010/main" val="211228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Simultaneous Assignment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lvl="1">
              <a:buClrTx/>
              <a:buSzPct val="70000"/>
              <a:buFont typeface="Wingdings" panose="05000000000000000000" pitchFamily="2" charset="2"/>
              <a:buChar char="q"/>
            </a:pPr>
            <a:r>
              <a:rPr lang="en-US" altLang="en-US" sz="2600" b="1" dirty="0">
                <a:solidFill>
                  <a:srgbClr val="660033"/>
                </a:solidFill>
              </a:rPr>
              <a:t>Several values can be calculated at the </a:t>
            </a:r>
            <a:r>
              <a:rPr lang="en-US" altLang="en-US" sz="2600" b="1">
                <a:solidFill>
                  <a:srgbClr val="660033"/>
                </a:solidFill>
              </a:rPr>
              <a:t>same time</a:t>
            </a:r>
          </a:p>
          <a:p>
            <a:pPr marL="0" lvl="1" indent="0">
              <a:buClrTx/>
              <a:buSzPct val="70000"/>
              <a:buNone/>
            </a:pPr>
            <a:r>
              <a:rPr lang="en-US" altLang="en-US" sz="3200" b="1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endParaRPr lang="en-US" altLang="en-US" sz="3200" b="1" dirty="0">
              <a:solidFill>
                <a:srgbClr val="FF000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342900" lvl="1">
              <a:buClrTx/>
              <a:buSzPct val="70000"/>
              <a:buFont typeface="Wingdings" panose="05000000000000000000" pitchFamily="2" charset="2"/>
              <a:buChar char="q"/>
            </a:pPr>
            <a:r>
              <a:rPr lang="en-US" altLang="en-US" sz="2600" b="1" dirty="0">
                <a:solidFill>
                  <a:srgbClr val="660033"/>
                </a:solidFill>
              </a:rPr>
              <a:t>Evaluate the expressions in the RHS and assign them to the variables on the LHS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175419"/>
            <a:ext cx="4064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4C6A1-46A4-47CC-90CE-9B5D5E67BC46}"/>
              </a:ext>
            </a:extLst>
          </p:cNvPr>
          <p:cNvSpPr txBox="1"/>
          <p:nvPr/>
        </p:nvSpPr>
        <p:spPr>
          <a:xfrm>
            <a:off x="533400" y="1415355"/>
            <a:ext cx="7026085" cy="461665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pPr marL="85725" lvl="2">
              <a:buSzPct val="70000"/>
              <a:buNone/>
            </a:pPr>
            <a:r>
              <a:rPr lang="en-US" altLang="en-US" sz="24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&lt;var&gt;, &lt;var&gt;,... = &lt;expr&gt;, &lt;expr&gt;,...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69D7A2E-D6D5-4422-9349-6FF2008C8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05209"/>
            <a:ext cx="7772400" cy="30621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800" b="1">
                <a:solidFill>
                  <a:srgbClr val="66003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 Narrow" panose="020B0606020202030204" pitchFamily="34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s-E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</a:t>
            </a:r>
            <a:r>
              <a:rPr lang="es-E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 y = 5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s-E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</a:t>
            </a:r>
            <a:r>
              <a:rPr lang="es-E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 z = 3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s-E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</a:t>
            </a:r>
            <a:r>
              <a:rPr lang="es-E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 add, subtract, multiply = y + z, y - z, y * z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s-E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</a:t>
            </a:r>
            <a:r>
              <a:rPr lang="es-E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 add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s-E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8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s-E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</a:t>
            </a:r>
            <a:r>
              <a:rPr lang="es-E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 subtract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s-E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s-E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</a:t>
            </a:r>
            <a:r>
              <a:rPr lang="es-E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 multiply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s-E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15</a:t>
            </a:r>
            <a:endParaRPr lang="en-US" altLang="en-US" sz="2000" kern="0">
              <a:solidFill>
                <a:srgbClr val="0000FF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4" name="Arrow: Curved Up 3"/>
          <p:cNvSpPr/>
          <p:nvPr/>
        </p:nvSpPr>
        <p:spPr>
          <a:xfrm rot="10800000">
            <a:off x="3657600" y="2726677"/>
            <a:ext cx="3536507" cy="7620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urved Up 6"/>
          <p:cNvSpPr/>
          <p:nvPr/>
        </p:nvSpPr>
        <p:spPr>
          <a:xfrm rot="10800000" flipV="1">
            <a:off x="2362200" y="3960587"/>
            <a:ext cx="3886200" cy="7174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6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Activity 2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990600"/>
            <a:ext cx="8991600" cy="4343400"/>
          </a:xfrm>
        </p:spPr>
        <p:txBody>
          <a:bodyPr/>
          <a:lstStyle/>
          <a:p>
            <a:pPr marL="342900" lvl="1">
              <a:buClrTx/>
              <a:buSzPct val="70000"/>
              <a:buFont typeface="Wingdings" panose="05000000000000000000" pitchFamily="2" charset="2"/>
              <a:buChar char="q"/>
            </a:pPr>
            <a:r>
              <a:rPr lang="en-US" altLang="en-US" b="1" dirty="0">
                <a:solidFill>
                  <a:srgbClr val="640064"/>
                </a:solidFill>
              </a:rPr>
              <a:t>Given num1 = 5, num2 = 3, how would you swap the values in num1 and num2 ?</a:t>
            </a:r>
          </a:p>
          <a:p>
            <a:pPr marL="365125" lvl="1" indent="-365125">
              <a:buClrTx/>
              <a:buSzPct val="100000"/>
            </a:pPr>
            <a:r>
              <a:rPr lang="pt-BR" altLang="en-US" dirty="0">
                <a:solidFill>
                  <a:schemeClr val="tx1"/>
                </a:solidFill>
              </a:rPr>
              <a:t>num1=5</a:t>
            </a:r>
          </a:p>
          <a:p>
            <a:pPr marL="365125" lvl="1" indent="-365125">
              <a:buClrTx/>
              <a:buSzPct val="100000"/>
            </a:pPr>
            <a:r>
              <a:rPr lang="pt-BR" altLang="en-US" dirty="0">
                <a:solidFill>
                  <a:schemeClr val="tx1"/>
                </a:solidFill>
              </a:rPr>
              <a:t>num2=2</a:t>
            </a:r>
          </a:p>
          <a:p>
            <a:pPr marL="365125" lvl="1" indent="-365125">
              <a:buClrTx/>
              <a:buSzPct val="100000"/>
            </a:pPr>
            <a:r>
              <a:rPr lang="pt-BR" altLang="en-US" dirty="0"/>
              <a:t>num1,num2=num2,num1</a:t>
            </a:r>
            <a:endParaRPr lang="pt-BR" altLang="en-US" dirty="0">
              <a:solidFill>
                <a:schemeClr val="tx1"/>
              </a:solidFill>
            </a:endParaRPr>
          </a:p>
          <a:p>
            <a:pPr marL="365125" lvl="1" indent="-365125">
              <a:buClrTx/>
              <a:buSzPct val="100000"/>
            </a:pPr>
            <a:r>
              <a:rPr lang="pt-BR" altLang="en-US" dirty="0">
                <a:solidFill>
                  <a:schemeClr val="tx1"/>
                </a:solidFill>
              </a:rPr>
              <a:t>print(num2)</a:t>
            </a:r>
          </a:p>
          <a:p>
            <a:pPr marL="365125" lvl="1" indent="-365125">
              <a:buClrTx/>
              <a:buSzPct val="100000"/>
            </a:pPr>
            <a:r>
              <a:rPr lang="pt-BR" altLang="en-US" dirty="0">
                <a:solidFill>
                  <a:schemeClr val="tx1"/>
                </a:solidFill>
              </a:rPr>
              <a:t>print(num1)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2008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</a:t>
            </a:r>
            <a:endParaRPr lang="en-SG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5125" lvl="1" indent="-365125">
              <a:buClrTx/>
              <a:buSzPct val="70000"/>
              <a:buFont typeface="Wingdings" panose="05000000000000000000" pitchFamily="2" charset="2"/>
              <a:buChar char="q"/>
            </a:pPr>
            <a:r>
              <a:rPr lang="en-US" altLang="en-US" b="1" i="1" dirty="0">
                <a:solidFill>
                  <a:srgbClr val="640064"/>
                </a:solidFill>
              </a:rPr>
              <a:t>Relational</a:t>
            </a:r>
            <a:r>
              <a:rPr lang="en-US" altLang="en-US" b="1" dirty="0">
                <a:solidFill>
                  <a:srgbClr val="640064"/>
                </a:solidFill>
              </a:rPr>
              <a:t> operators compare the two operands and produce a </a:t>
            </a:r>
            <a:r>
              <a:rPr lang="en-US" altLang="en-US" b="1" i="1" dirty="0">
                <a:solidFill>
                  <a:srgbClr val="640064"/>
                </a:solidFill>
              </a:rPr>
              <a:t>Boolean </a:t>
            </a:r>
            <a:r>
              <a:rPr lang="en-US" altLang="en-US" b="1" dirty="0">
                <a:solidFill>
                  <a:srgbClr val="640064"/>
                </a:solidFill>
              </a:rPr>
              <a:t>value of either </a:t>
            </a:r>
            <a:r>
              <a:rPr lang="en-US" altLang="en-US" b="1" i="1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r>
              <a:rPr lang="en-US" altLang="en-US" b="1" dirty="0">
                <a:solidFill>
                  <a:srgbClr val="640064"/>
                </a:solidFill>
              </a:rPr>
              <a:t> or </a:t>
            </a:r>
            <a:r>
              <a:rPr lang="en-US" altLang="en-US" b="1" i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US" altLang="en-US" b="1" dirty="0">
                <a:solidFill>
                  <a:srgbClr val="640064"/>
                </a:solidFill>
              </a:rPr>
              <a:t>.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918984"/>
              </p:ext>
            </p:extLst>
          </p:nvPr>
        </p:nvGraphicFramePr>
        <p:xfrm>
          <a:off x="1295400" y="1905000"/>
          <a:ext cx="6096000" cy="3200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Operator</a:t>
                      </a:r>
                      <a:endParaRPr lang="en-SG" sz="24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Description</a:t>
                      </a:r>
                      <a:endParaRPr lang="en-SG" sz="24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==</a:t>
                      </a:r>
                      <a:endParaRPr lang="en-SG" sz="2400" b="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equal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!= </a:t>
                      </a:r>
                      <a:endParaRPr lang="en-SG" sz="2400" b="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not</a:t>
                      </a:r>
                      <a:r>
                        <a:rPr lang="en-US" sz="2400" b="0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equal</a:t>
                      </a:r>
                      <a:endParaRPr lang="en-US" sz="2400" b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SG" sz="2400" b="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greater than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&gt;=</a:t>
                      </a:r>
                      <a:endParaRPr lang="en-SG" sz="2400" b="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greater than or equal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endParaRPr lang="en-SG" sz="2400" b="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less than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&lt;=</a:t>
                      </a:r>
                      <a:endParaRPr lang="en-SG" sz="2400" b="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less than or equal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2008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9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</a:t>
            </a:r>
            <a:endParaRPr lang="en-SG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5125" lvl="1" indent="-365125">
              <a:buClrTx/>
              <a:buSzPct val="70000"/>
              <a:buFont typeface="Wingdings" panose="05000000000000000000" pitchFamily="2" charset="2"/>
              <a:buChar char="q"/>
            </a:pPr>
            <a:r>
              <a:rPr lang="en-US" altLang="en-US" sz="2800" b="1" dirty="0">
                <a:solidFill>
                  <a:srgbClr val="660033"/>
                </a:solidFill>
              </a:rPr>
              <a:t>Suppose x = 4, y = 3, z = 2, evaluate the following expression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68883"/>
              </p:ext>
            </p:extLst>
          </p:nvPr>
        </p:nvGraphicFramePr>
        <p:xfrm>
          <a:off x="1066800" y="2232964"/>
          <a:ext cx="6473982" cy="2743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3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Boolean Expression</a:t>
                      </a:r>
                      <a:endParaRPr lang="en-SG" sz="2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Result</a:t>
                      </a:r>
                      <a:endParaRPr lang="en-SG" sz="24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57188" indent="0" algn="l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&lt; y + z</a:t>
                      </a:r>
                      <a:endParaRPr lang="en-SG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57188" indent="0" algn="l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r>
                        <a:rPr lang="en-US" sz="24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== 2 * x + 3</a:t>
                      </a:r>
                      <a:endParaRPr lang="en-SG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57188" indent="0" algn="l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 &lt;= x - y</a:t>
                      </a:r>
                      <a:endParaRPr lang="en-SG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57188" indent="0" algn="l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 &gt; x % z</a:t>
                      </a:r>
                      <a:endParaRPr lang="en-SG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True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57188" indent="0" algn="l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!= y</a:t>
                      </a:r>
                      <a:endParaRPr lang="en-SG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True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61400" y="2008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6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  <a:endParaRPr lang="en-S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381000" y="9144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buClrTx/>
              <a:buSzPct val="70000"/>
              <a:buFont typeface="Wingdings" panose="05000000000000000000" pitchFamily="2" charset="2"/>
              <a:buChar char="q"/>
            </a:pPr>
            <a:r>
              <a:rPr kumimoji="1" lang="en-US" altLang="en-US" b="1" i="1" dirty="0">
                <a:solidFill>
                  <a:srgbClr val="660033"/>
                </a:solidFill>
                <a:latin typeface="Arial Narrow" panose="020B0606020202030204" pitchFamily="34" charset="0"/>
              </a:rPr>
              <a:t>Logical</a:t>
            </a:r>
            <a:r>
              <a:rPr kumimoji="1" lang="en-US" altLang="en-US" b="1" dirty="0">
                <a:solidFill>
                  <a:srgbClr val="660033"/>
                </a:solidFill>
                <a:latin typeface="Arial Narrow" panose="020B0606020202030204" pitchFamily="34" charset="0"/>
              </a:rPr>
              <a:t> operators allow us to build more complex Boolean expressions from simpler Boolean expressions. 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199008"/>
              </p:ext>
            </p:extLst>
          </p:nvPr>
        </p:nvGraphicFramePr>
        <p:xfrm>
          <a:off x="838200" y="2095658"/>
          <a:ext cx="7620000" cy="31319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928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Logical Operator</a:t>
                      </a:r>
                      <a:endParaRPr lang="en-SG" sz="2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SG" sz="2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and</a:t>
                      </a:r>
                      <a:endParaRPr lang="en-SG" sz="2400" b="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produces True only if 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both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Boolean expressions are true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or</a:t>
                      </a:r>
                      <a:endParaRPr lang="en-SG" sz="2400" b="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produces True if 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either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of the Boolean expressions is true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28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not</a:t>
                      </a:r>
                      <a:endParaRPr lang="en-SG" sz="2400" b="0" dirty="0">
                        <a:solidFill>
                          <a:srgbClr val="0000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Negates a Boolean value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9000" y="1500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0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238"/>
            <a:ext cx="8839200" cy="498316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At the end of this lecture, you will learn </a:t>
            </a:r>
            <a:r>
              <a:rPr lang="en-US">
                <a:latin typeface="+mn-lt"/>
              </a:rPr>
              <a:t>about…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+mn-lt"/>
              </a:rPr>
              <a:t>Strings</a:t>
            </a:r>
          </a:p>
          <a:p>
            <a:r>
              <a:rPr lang="en-US" dirty="0">
                <a:latin typeface="+mn-lt"/>
              </a:rPr>
              <a:t>Operators</a:t>
            </a:r>
          </a:p>
          <a:p>
            <a:r>
              <a:rPr lang="en-US" dirty="0">
                <a:latin typeface="+mn-lt"/>
              </a:rPr>
              <a:t>Program Interactivity</a:t>
            </a:r>
          </a:p>
          <a:p>
            <a:r>
              <a:rPr lang="en-US" dirty="0">
                <a:latin typeface="+mn-lt"/>
              </a:rPr>
              <a:t>Math Function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2008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- Example</a:t>
            </a:r>
            <a:endParaRPr lang="en-S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801509"/>
            <a:ext cx="8991600" cy="49831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19100" y="933122"/>
            <a:ext cx="8153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itchFamily="2" charset="2"/>
              <a:buChar char="§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itchFamily="2" charset="2"/>
              <a:buChar char="§"/>
              <a:defRPr kumimoji="1" sz="2800" b="1">
                <a:solidFill>
                  <a:srgbClr val="0033CC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kumimoji="1" sz="2400">
                <a:solidFill>
                  <a:schemeClr val="hlink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9pPr>
          </a:lstStyle>
          <a:p>
            <a:pPr marL="457200" lvl="1" indent="-457200">
              <a:buClrTx/>
              <a:buSzPct val="70000"/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660033"/>
                </a:solidFill>
                <a:latin typeface="Arial Narrow" panose="020B0606020202030204" pitchFamily="34" charset="0"/>
              </a:rPr>
              <a:t>Suppose x = 1, y = 4, z = 14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415049"/>
              </p:ext>
            </p:extLst>
          </p:nvPr>
        </p:nvGraphicFramePr>
        <p:xfrm>
          <a:off x="838200" y="1905000"/>
          <a:ext cx="6934200" cy="3657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86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7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Boolean Expression</a:t>
                      </a:r>
                      <a:endParaRPr lang="en-SG" sz="2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</a:t>
                      </a:r>
                      <a:endParaRPr lang="en-SG" sz="2400" b="1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&lt;= 1 and y == 3</a:t>
                      </a:r>
                      <a:endParaRPr lang="en-SG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&lt;= 1 or y == 3</a:t>
                      </a:r>
                      <a:endParaRPr lang="en-SG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(x &gt; 1)</a:t>
                      </a:r>
                      <a:endParaRPr lang="en-SG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x &gt; 1</a:t>
                      </a:r>
                      <a:endParaRPr lang="en-SG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(x &lt;= 1 or y == 3)</a:t>
                      </a:r>
                      <a:endParaRPr lang="en-SG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&lt;= 1 or y &gt; 1 and z &lt; 1</a:t>
                      </a:r>
                      <a:endParaRPr lang="en-SG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 &lt;= 1 or y &gt; 1) and z &lt; 1</a:t>
                      </a:r>
                      <a:endParaRPr lang="en-SG" sz="2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633631" y="2365749"/>
            <a:ext cx="1034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+mn-cs"/>
              </a:rPr>
              <a:t>False</a:t>
            </a:r>
          </a:p>
        </p:txBody>
      </p:sp>
      <p:sp>
        <p:nvSpPr>
          <p:cNvPr id="4" name="Rectangle 3"/>
          <p:cNvSpPr/>
          <p:nvPr/>
        </p:nvSpPr>
        <p:spPr>
          <a:xfrm>
            <a:off x="5771442" y="2836354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+mn-cs"/>
              </a:rPr>
              <a:t>True</a:t>
            </a:r>
          </a:p>
        </p:txBody>
      </p:sp>
      <p:sp>
        <p:nvSpPr>
          <p:cNvPr id="5" name="Rectangle 4"/>
          <p:cNvSpPr/>
          <p:nvPr/>
        </p:nvSpPr>
        <p:spPr>
          <a:xfrm>
            <a:off x="5789785" y="329309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+mn-cs"/>
              </a:rPr>
              <a:t>True</a:t>
            </a:r>
          </a:p>
        </p:txBody>
      </p:sp>
      <p:sp>
        <p:nvSpPr>
          <p:cNvPr id="6" name="Rectangle 5"/>
          <p:cNvSpPr/>
          <p:nvPr/>
        </p:nvSpPr>
        <p:spPr>
          <a:xfrm>
            <a:off x="5789784" y="3745489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+mn-cs"/>
              </a:rPr>
              <a:t>True</a:t>
            </a:r>
          </a:p>
        </p:txBody>
      </p:sp>
      <p:sp>
        <p:nvSpPr>
          <p:cNvPr id="8" name="Rectangle 7"/>
          <p:cNvSpPr/>
          <p:nvPr/>
        </p:nvSpPr>
        <p:spPr>
          <a:xfrm>
            <a:off x="5751688" y="4211493"/>
            <a:ext cx="1034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+mn-cs"/>
              </a:rPr>
              <a:t>False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17506" y="4667494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+mn-cs"/>
              </a:rPr>
              <a:t>True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71442" y="5086823"/>
            <a:ext cx="1034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+mn-cs"/>
              </a:rPr>
              <a:t>False</a:t>
            </a:r>
          </a:p>
        </p:txBody>
      </p:sp>
      <p:pic>
        <p:nvPicPr>
          <p:cNvPr id="1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4357" y="13405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369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534400" cy="5181600"/>
          </a:xfrm>
        </p:spPr>
        <p:txBody>
          <a:bodyPr/>
          <a:lstStyle/>
          <a:p>
            <a:pPr marL="0" indent="0">
              <a:buNone/>
            </a:pPr>
            <a:endParaRPr lang="en-SG" sz="2000" b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SG" sz="2000" b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86000" y="266636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10756"/>
              </p:ext>
            </p:extLst>
          </p:nvPr>
        </p:nvGraphicFramePr>
        <p:xfrm>
          <a:off x="381000" y="1539240"/>
          <a:ext cx="8382000" cy="3627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Operator</a:t>
                      </a:r>
                      <a:endParaRPr lang="en-SG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SG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  )</a:t>
                      </a:r>
                      <a:endParaRPr lang="en-SG" sz="2000" b="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Parentheses (grouping)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SG" sz="2000" b="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Exponentiation (raise to a power)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right to left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  /  //  %</a:t>
                      </a:r>
                      <a:endParaRPr lang="en-SG" sz="2000" b="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Multiplication, division, floor division, modulus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left to right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 -</a:t>
                      </a:r>
                      <a:endParaRPr lang="en-SG" sz="2000" b="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Addition, subtraction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left to right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20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&lt;, &lt;=, &gt;, &gt;=, !=, ==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Relational</a:t>
                      </a:r>
                      <a:r>
                        <a:rPr lang="en-US" sz="2000" b="0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operators</a:t>
                      </a: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20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Boolean</a:t>
                      </a:r>
                      <a:r>
                        <a:rPr lang="en-US" sz="2000" b="0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NOT</a:t>
                      </a: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20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Boolean AND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sz="20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Boolean OR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6200" y="884238"/>
            <a:ext cx="89916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lvl="1" indent="0">
              <a:buSzPct val="100000"/>
              <a:buNone/>
            </a:pPr>
            <a:r>
              <a:rPr lang="en-US" altLang="en-US" sz="2800" b="1" kern="0" dirty="0">
                <a:latin typeface="Arial Narrow" panose="020B0606020202030204" pitchFamily="34" charset="0"/>
              </a:rPr>
              <a:t>Operator Precedence, from highest to lowest: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90857" y="19356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7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GB" altLang="en-US" dirty="0"/>
              <a:t>Type conversion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610600" cy="1524000"/>
          </a:xfrm>
        </p:spPr>
        <p:txBody>
          <a:bodyPr/>
          <a:lstStyle/>
          <a:p>
            <a:r>
              <a:rPr lang="en-US" err="1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int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()</a:t>
            </a:r>
            <a:r>
              <a:rPr lang="en-US">
                <a:solidFill>
                  <a:srgbClr val="6400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float()</a:t>
            </a:r>
            <a:r>
              <a:rPr lang="en-US">
                <a:solidFill>
                  <a:srgbClr val="6400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str()</a:t>
            </a:r>
            <a:r>
              <a:rPr lang="en-US">
                <a:solidFill>
                  <a:srgbClr val="6400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>
                <a:solidFill>
                  <a:srgbClr val="640064"/>
                </a:solidFill>
                <a:cs typeface="Calibri" panose="020F0502020204030204" pitchFamily="34" charset="0"/>
              </a:rPr>
              <a:t>and</a:t>
            </a:r>
            <a:r>
              <a:rPr lang="en-US">
                <a:solidFill>
                  <a:srgbClr val="6400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bool()</a:t>
            </a:r>
            <a:r>
              <a:rPr lang="en-US">
                <a:solidFill>
                  <a:srgbClr val="6400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>
                <a:solidFill>
                  <a:srgbClr val="6400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</a:t>
            </a:r>
            <a:r>
              <a:rPr lang="en-US" b="0" dirty="0">
                <a:solidFill>
                  <a:srgbClr val="6400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integer</a:t>
            </a:r>
            <a:r>
              <a:rPr lang="en-US" b="0">
                <a:solidFill>
                  <a:srgbClr val="6400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floating </a:t>
            </a:r>
            <a:r>
              <a:rPr lang="en-US" b="0" dirty="0">
                <a:solidFill>
                  <a:srgbClr val="6400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point, string, and </a:t>
            </a:r>
            <a:r>
              <a:rPr lang="en-US" b="0" err="1">
                <a:solidFill>
                  <a:srgbClr val="6400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b="0">
                <a:solidFill>
                  <a:srgbClr val="6400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types </a:t>
            </a:r>
            <a:r>
              <a:rPr lang="en-US" b="0" dirty="0">
                <a:solidFill>
                  <a:srgbClr val="6400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respectively</a:t>
            </a:r>
          </a:p>
          <a:p>
            <a:pPr marL="457200" lvl="1" indent="0">
              <a:buSzPct val="7000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616426"/>
              </p:ext>
            </p:extLst>
          </p:nvPr>
        </p:nvGraphicFramePr>
        <p:xfrm>
          <a:off x="762000" y="2209800"/>
          <a:ext cx="7391400" cy="3230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Example</a:t>
                      </a: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Output</a:t>
                      </a:r>
                      <a:endParaRPr lang="en-US" sz="2400" b="0" kern="1200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print (4.0 / 2.0)</a:t>
                      </a:r>
                      <a:endParaRPr lang="en-US" sz="2000" b="0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2.0</a:t>
                      </a:r>
                      <a:endParaRPr lang="en-US" sz="2000" b="0" kern="1200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print ( int</a:t>
                      </a:r>
                      <a:r>
                        <a:rPr lang="en-US" sz="2000" kern="1200" dirty="0"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(4) / </a:t>
                      </a:r>
                      <a:r>
                        <a:rPr lang="en-US" sz="2000" kern="1200" dirty="0" err="1"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int</a:t>
                      </a:r>
                      <a:r>
                        <a:rPr lang="en-US" sz="2000" kern="1200" dirty="0"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(2) )</a:t>
                      </a:r>
                      <a:endParaRPr lang="en-US" sz="2000" b="0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alibri" panose="020F0502020204030204" pitchFamily="34" charset="0"/>
                        </a:rPr>
                        <a:t>2.0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print ( float</a:t>
                      </a:r>
                      <a:r>
                        <a:rPr lang="en-US" sz="2000" kern="1200" dirty="0"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(4) / float(2) )</a:t>
                      </a:r>
                      <a:endParaRPr lang="en-US" sz="2000" b="0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alibri" panose="020F0502020204030204" pitchFamily="34" charset="0"/>
                        </a:rPr>
                        <a:t>2.0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print (int(3.1415926))</a:t>
                      </a:r>
                      <a:endParaRPr lang="en-US" sz="2000" b="0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2000" b="0" kern="1200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print (str</a:t>
                      </a:r>
                      <a:r>
                        <a:rPr lang="en-US" sz="2000" kern="1200" dirty="0"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(3.1415926))</a:t>
                      </a:r>
                      <a:endParaRPr lang="en-US" sz="2000" b="0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3.1415926</a:t>
                      </a:r>
                      <a:endParaRPr lang="en-US" sz="2000" b="0" kern="1200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print(</a:t>
                      </a:r>
                      <a:r>
                        <a:rPr lang="en-US" sz="2000" kern="1200" dirty="0" err="1"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bool</a:t>
                      </a:r>
                      <a:r>
                        <a:rPr lang="en-US" sz="2000" kern="1200" dirty="0"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(1))</a:t>
                      </a:r>
                      <a:endParaRPr lang="en-US" sz="2000" b="0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True</a:t>
                      </a:r>
                      <a:endParaRPr lang="en-US" sz="2000" b="0" kern="1200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print(</a:t>
                      </a:r>
                      <a:r>
                        <a:rPr lang="en-US" sz="2000" kern="1200" dirty="0" err="1"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bool</a:t>
                      </a:r>
                      <a:r>
                        <a:rPr lang="en-US" sz="2000" kern="1200" dirty="0"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(0))</a:t>
                      </a:r>
                      <a:endParaRPr lang="en-US" sz="2000" b="0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cs typeface="Calibri" panose="020F0502020204030204" pitchFamily="34" charset="0"/>
                        </a:rPr>
                        <a:t>False</a:t>
                      </a:r>
                      <a:endParaRPr lang="en-US" sz="2000" b="0" kern="1200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1114" y="29391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</a:t>
            </a:r>
            <a:endParaRPr lang="en-SG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Given the following algebraic expressions, write the equivalent Python expression. 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2EC6D62-F5EF-40CD-BFB3-56774CE1B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988664"/>
              </p:ext>
            </p:extLst>
          </p:nvPr>
        </p:nvGraphicFramePr>
        <p:xfrm>
          <a:off x="685800" y="1845383"/>
          <a:ext cx="8191500" cy="38404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54975">
                  <a:extLst>
                    <a:ext uri="{9D8B030D-6E8A-4147-A177-3AD203B41FA5}">
                      <a16:colId xmlns:a16="http://schemas.microsoft.com/office/drawing/2014/main" val="3962046271"/>
                    </a:ext>
                  </a:extLst>
                </a:gridCol>
                <a:gridCol w="3836525">
                  <a:extLst>
                    <a:ext uri="{9D8B030D-6E8A-4147-A177-3AD203B41FA5}">
                      <a16:colId xmlns:a16="http://schemas.microsoft.com/office/drawing/2014/main" val="2494745671"/>
                    </a:ext>
                  </a:extLst>
                </a:gridCol>
              </a:tblGrid>
              <a:tr h="35249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Algebraic Expression</a:t>
                      </a:r>
                      <a:endParaRPr lang="en-SG" sz="2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r>
                        <a:rPr lang="en-US" sz="24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Expression</a:t>
                      </a:r>
                      <a:endParaRPr lang="en-SG" sz="2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32836"/>
                  </a:ext>
                </a:extLst>
              </a:tr>
              <a:tr h="352490">
                <a:tc>
                  <a:txBody>
                    <a:bodyPr/>
                    <a:lstStyle/>
                    <a:p>
                      <a:pPr lvl="0"/>
                      <a:r>
                        <a:rPr lang="fr-FR" sz="1800" b="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  y </a:t>
                      </a:r>
                      <a:r>
                        <a:rPr lang="fr-FR" sz="1800" b="0" kern="1200" dirty="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= ax</a:t>
                      </a:r>
                      <a:r>
                        <a:rPr lang="fr-FR" sz="1800" b="0" kern="1200" baseline="30000" dirty="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fr-FR" sz="1800" b="0" kern="1200" dirty="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 + </a:t>
                      </a:r>
                      <a:r>
                        <a:rPr lang="fr-FR" sz="1800" b="0" kern="1200" dirty="0" err="1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bx</a:t>
                      </a:r>
                      <a:r>
                        <a:rPr lang="fr-FR" sz="1800" b="0" kern="1200" dirty="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 + c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Avenir Next LT Pro" panose="020B0504020202020204" pitchFamily="34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Y1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=a*x**2+b*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x+c</a:t>
                      </a:r>
                      <a:endParaRPr lang="en-US" sz="2400" b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79515"/>
                  </a:ext>
                </a:extLst>
              </a:tr>
              <a:tr h="775479">
                <a:tc>
                  <a:txBody>
                    <a:bodyPr/>
                    <a:lstStyle/>
                    <a:p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           ax</a:t>
                      </a:r>
                      <a:r>
                        <a:rPr lang="en-SG" sz="1800" kern="1200" baseline="300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3</a:t>
                      </a:r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 + bx</a:t>
                      </a:r>
                      <a:r>
                        <a:rPr lang="en-SG" sz="1800" kern="1200" baseline="300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 + cx</a:t>
                      </a:r>
                    </a:p>
                    <a:p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  y = </a:t>
                      </a:r>
                      <a:endParaRPr lang="en-SG" sz="1800" kern="120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                     4</a:t>
                      </a:r>
                      <a:endParaRPr lang="en-SG" sz="2400" b="0" dirty="0">
                        <a:latin typeface="Avenir Next LT Pro" panose="020B0504020202020204" pitchFamily="34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Y=(a*x**3+b*x**2+c*x)/4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Y=(y1*x)/4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43551"/>
                  </a:ext>
                </a:extLst>
              </a:tr>
              <a:tr h="775479">
                <a:tc>
                  <a:txBody>
                    <a:bodyPr/>
                    <a:lstStyle/>
                    <a:p>
                      <a:r>
                        <a:rPr lang="fr-FR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</a:p>
                    <a:p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  p = </a:t>
                      </a:r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–</a:t>
                      </a:r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 + rs  </a:t>
                      </a:r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–</a:t>
                      </a:r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 uv </a:t>
                      </a:r>
                    </a:p>
                    <a:p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3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Avenir Next LT Pro" panose="020B0504020202020204" pitchFamily="34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P=1/3+r*s-u*v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69372"/>
                  </a:ext>
                </a:extLst>
              </a:tr>
              <a:tr h="775479">
                <a:tc>
                  <a:txBody>
                    <a:bodyPr/>
                    <a:lstStyle/>
                    <a:p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4                                   3 + d</a:t>
                      </a:r>
                    </a:p>
                    <a:p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  s =                    </a:t>
                      </a:r>
                      <a:r>
                        <a:rPr lang="en-SG" sz="1800" b="1" kern="120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–</a:t>
                      </a:r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9(a + bc) </a:t>
                      </a:r>
                      <a:r>
                        <a:rPr lang="en-SG" sz="1800" b="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+</a:t>
                      </a:r>
                      <a:endParaRPr lang="en-SG" sz="1800" kern="120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SG" sz="1800" kern="1200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Courier New" panose="02070309020205020404" pitchFamily="49" charset="0"/>
                        </a:rPr>
                        <a:t>         3(r + 34)                            a + bd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S=4/(3*(r+34))-9*(</a:t>
                      </a:r>
                      <a:r>
                        <a:rPr lang="en-US" sz="2000" b="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sz="20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*c)+(3+d)/(</a:t>
                      </a:r>
                      <a:r>
                        <a:rPr lang="en-US" sz="2000" b="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sz="20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*d)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655933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4773E2-8FAD-4FAD-AF29-2003B47CA22E}"/>
              </a:ext>
            </a:extLst>
          </p:cNvPr>
          <p:cNvCxnSpPr/>
          <p:nvPr/>
        </p:nvCxnSpPr>
        <p:spPr>
          <a:xfrm>
            <a:off x="1371600" y="3200400"/>
            <a:ext cx="15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74926A-07F8-47CE-961B-232DDC9390D8}"/>
              </a:ext>
            </a:extLst>
          </p:cNvPr>
          <p:cNvCxnSpPr/>
          <p:nvPr/>
        </p:nvCxnSpPr>
        <p:spPr>
          <a:xfrm>
            <a:off x="1295400" y="5257800"/>
            <a:ext cx="914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2911DD-6952-4525-AA29-593944CB2838}"/>
              </a:ext>
            </a:extLst>
          </p:cNvPr>
          <p:cNvCxnSpPr>
            <a:cxnSpLocks/>
          </p:cNvCxnSpPr>
          <p:nvPr/>
        </p:nvCxnSpPr>
        <p:spPr>
          <a:xfrm>
            <a:off x="3810000" y="5257800"/>
            <a:ext cx="76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864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71600" y="2057400"/>
            <a:ext cx="655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GB" altLang="zh-CN" sz="4800" b="1" kern="0" dirty="0">
                <a:solidFill>
                  <a:srgbClr val="6400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 Interactivity</a:t>
            </a:r>
          </a:p>
        </p:txBody>
      </p:sp>
    </p:spTree>
    <p:extLst>
      <p:ext uri="{BB962C8B-B14F-4D97-AF65-F5344CB8AC3E}">
        <p14:creationId xmlns:p14="http://schemas.microsoft.com/office/powerpoint/2010/main" val="486380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GB" altLang="en-US" dirty="0"/>
              <a:t>Program Interactivity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534400" cy="15240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i="1">
                <a:solidFill>
                  <a:srgbClr val="FF0000"/>
                </a:solidFill>
              </a:rPr>
              <a:t>         </a:t>
            </a:r>
            <a:endParaRPr lang="en-US" altLang="en-US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Built-in function in Python for getting input from user </a:t>
            </a:r>
            <a:r>
              <a:rPr lang="en-US" altLang="en-US" dirty="0"/>
              <a:t>and store it into a variable.</a:t>
            </a:r>
            <a:r>
              <a:rPr lang="en-US" dirty="0"/>
              <a:t>     </a:t>
            </a:r>
          </a:p>
          <a:p>
            <a:pPr marL="0" indent="0" eaLnBrk="1" hangingPunct="1">
              <a:buNone/>
            </a:pPr>
            <a:r>
              <a:rPr lang="en-US" altLang="en-US" i="1" dirty="0">
                <a:solidFill>
                  <a:srgbClr val="FF0000"/>
                </a:solidFill>
              </a:rPr>
              <a:t>         </a:t>
            </a:r>
            <a:r>
              <a:rPr lang="en-US" altLang="en-US" dirty="0"/>
              <a:t>         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90600" y="4127695"/>
            <a:ext cx="8077200" cy="181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800" b="1">
                <a:solidFill>
                  <a:srgbClr val="66003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 Narrow" panose="020B0606020202030204" pitchFamily="34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365125" lvl="1" indent="-365125">
              <a:lnSpc>
                <a:spcPct val="90000"/>
              </a:lnSpc>
              <a:buSzPct val="100000"/>
            </a:pPr>
            <a:r>
              <a:rPr lang="en-US" altLang="en-US" kern="0" dirty="0"/>
              <a:t>First the prompt is printed</a:t>
            </a:r>
          </a:p>
          <a:p>
            <a:pPr marL="365125" lvl="1" indent="-365125">
              <a:lnSpc>
                <a:spcPct val="90000"/>
              </a:lnSpc>
              <a:buSzPct val="100000"/>
            </a:pPr>
            <a:r>
              <a:rPr lang="en-US" altLang="en-US" kern="0" dirty="0"/>
              <a:t>The input part waits for the user to enter a value and press &lt;enter&gt;</a:t>
            </a:r>
          </a:p>
          <a:p>
            <a:pPr marL="365125" lvl="1" indent="-365125">
              <a:lnSpc>
                <a:spcPct val="90000"/>
              </a:lnSpc>
              <a:buSzPct val="100000"/>
            </a:pPr>
            <a:r>
              <a:rPr lang="en-US" altLang="en-US" kern="0" dirty="0"/>
              <a:t>The expression that was entered is captured as a </a:t>
            </a:r>
            <a:r>
              <a:rPr lang="en-US" altLang="en-US" kern="0" dirty="0">
                <a:solidFill>
                  <a:srgbClr val="FF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en-US" kern="0" dirty="0"/>
              <a:t> of characters and is assigned to the variable.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1914" y="122238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939DF4-9DE1-4978-8411-87D0FAC24948}"/>
              </a:ext>
            </a:extLst>
          </p:cNvPr>
          <p:cNvSpPr txBox="1"/>
          <p:nvPr/>
        </p:nvSpPr>
        <p:spPr>
          <a:xfrm>
            <a:off x="1000125" y="966787"/>
            <a:ext cx="6019800" cy="424732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pPr marL="85725" lvl="3">
              <a:lnSpc>
                <a:spcPct val="90000"/>
              </a:lnSpc>
              <a:buSzPct val="100000"/>
            </a:pPr>
            <a:r>
              <a:rPr lang="en-US" altLang="en-US" sz="24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&lt;variable&gt; = input(&lt;prompt&gt;)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12E1098-62EB-4F3B-964D-E279B62AF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275" y="2370333"/>
            <a:ext cx="739864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800" b="1">
                <a:solidFill>
                  <a:srgbClr val="66003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 Narrow" panose="020B0606020202030204" pitchFamily="34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name = </a:t>
            </a: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input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altLang="en-US" sz="2000" kern="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"Enter your name: "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Enter your name: 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Steve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name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'Steve'</a:t>
            </a:r>
          </a:p>
        </p:txBody>
      </p:sp>
    </p:spTree>
    <p:extLst>
      <p:ext uri="{BB962C8B-B14F-4D97-AF65-F5344CB8AC3E}">
        <p14:creationId xmlns:p14="http://schemas.microsoft.com/office/powerpoint/2010/main" val="205736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Assigning Input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05600" y="6324600"/>
            <a:ext cx="19050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Lecture 2</a:t>
            </a:r>
            <a:br>
              <a:rPr lang="en-US" dirty="0"/>
            </a:br>
            <a:r>
              <a:rPr lang="en-US" dirty="0"/>
              <a:t> Slide 28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990600"/>
            <a:ext cx="815340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90000"/>
              </a:lnSpc>
              <a:spcBef>
                <a:spcPct val="20000"/>
              </a:spcBef>
              <a:buSzPct val="70000"/>
              <a:buFont typeface="Wingdings" panose="05000000000000000000" pitchFamily="2" charset="2"/>
              <a:buChar char="q"/>
            </a:pPr>
            <a:r>
              <a:rPr kumimoji="1" lang="en-US" sz="2800" b="1" dirty="0">
                <a:solidFill>
                  <a:srgbClr val="660033"/>
                </a:solidFill>
                <a:latin typeface="Arial Narrow" panose="020B0606020202030204" pitchFamily="34" charset="0"/>
              </a:rPr>
              <a:t>You need to convert the string to </a:t>
            </a:r>
            <a:r>
              <a:rPr kumimoji="1" lang="en-US" sz="2800" b="1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kumimoji="1" lang="en-US" sz="2800" b="1" dirty="0">
                <a:solidFill>
                  <a:srgbClr val="660033"/>
                </a:solidFill>
                <a:latin typeface="Arial Narrow" panose="020B0606020202030204" pitchFamily="34" charset="0"/>
              </a:rPr>
              <a:t> or </a:t>
            </a:r>
            <a:r>
              <a:rPr kumimoji="1" lang="en-US" sz="28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float</a:t>
            </a:r>
            <a:r>
              <a:rPr kumimoji="1" lang="en-US" sz="2800" b="1" dirty="0">
                <a:solidFill>
                  <a:srgbClr val="660033"/>
                </a:solidFill>
                <a:latin typeface="Arial Narrow" panose="020B0606020202030204" pitchFamily="34" charset="0"/>
              </a:rPr>
              <a:t> in order to use the numeric value.</a:t>
            </a:r>
            <a:endParaRPr kumimoji="1" lang="en-SG" sz="2800" b="1" dirty="0">
              <a:solidFill>
                <a:srgbClr val="660033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261257"/>
            <a:ext cx="406400" cy="4064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623B512D-5827-4636-A000-98A6B529E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680" y="1981200"/>
            <a:ext cx="799192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800" b="1">
                <a:solidFill>
                  <a:srgbClr val="66003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 Narrow" panose="020B0606020202030204" pitchFamily="34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height = </a:t>
            </a: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float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input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altLang="en-US" sz="2000" kern="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"Enter your height in cm: "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))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Enter your height in cm: 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172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height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172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78DE27F-8DEA-465F-B182-98D60EFAF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30" y="3801630"/>
            <a:ext cx="801507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800" b="1">
                <a:solidFill>
                  <a:srgbClr val="66003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 Narrow" panose="020B0606020202030204" pitchFamily="34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w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eight = </a:t>
            </a: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float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input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altLang="en-US" sz="2000" kern="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"Enter your weight in kg: "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))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Enter your weight in kg: 55.8</a:t>
            </a:r>
            <a:endParaRPr lang="en-US" altLang="en-US" sz="2000" kern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w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eight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55.8</a:t>
            </a:r>
          </a:p>
        </p:txBody>
      </p:sp>
    </p:spTree>
    <p:extLst>
      <p:ext uri="{BB962C8B-B14F-4D97-AF65-F5344CB8AC3E}">
        <p14:creationId xmlns:p14="http://schemas.microsoft.com/office/powerpoint/2010/main" val="8886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Example – CalBMI.py (assign inputs)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4295001"/>
            <a:ext cx="151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Output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1850" y="200819"/>
            <a:ext cx="406400" cy="40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67FCD-D1FF-42F2-8F52-9672B175ABB8}"/>
              </a:ext>
            </a:extLst>
          </p:cNvPr>
          <p:cNvSpPr txBox="1"/>
          <p:nvPr/>
        </p:nvSpPr>
        <p:spPr>
          <a:xfrm>
            <a:off x="347321" y="920740"/>
            <a:ext cx="8305800" cy="3139321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# This program calculates the body mass index (BMI) of a person</a:t>
            </a:r>
            <a:endParaRPr lang="en-US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# input values for variables weight and height</a:t>
            </a:r>
          </a:p>
          <a:p>
            <a:r>
              <a:rPr lang="en-US">
                <a:latin typeface="Consolas" panose="020B0609020204030204" pitchFamily="49" charset="0"/>
              </a:rPr>
              <a:t>height = float(input("Enter your height in m : "))</a:t>
            </a:r>
          </a:p>
          <a:p>
            <a:r>
              <a:rPr lang="en-US">
                <a:latin typeface="Consolas" panose="020B0609020204030204" pitchFamily="49" charset="0"/>
              </a:rPr>
              <a:t>weight = float(input("Enter your weight in kg: "))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#calculate BMI</a:t>
            </a:r>
          </a:p>
          <a:p>
            <a:r>
              <a:rPr lang="en-US">
                <a:latin typeface="Consolas" panose="020B0609020204030204" pitchFamily="49" charset="0"/>
              </a:rPr>
              <a:t>bmi = weight / (height * height)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FF6600"/>
                </a:solidFill>
                <a:latin typeface="Consolas" panose="020B0609020204030204" pitchFamily="49" charset="0"/>
              </a:rPr>
              <a:t>#display BMI</a:t>
            </a:r>
          </a:p>
          <a:p>
            <a:r>
              <a:rPr lang="en-US">
                <a:latin typeface="Consolas" panose="020B0609020204030204" pitchFamily="49" charset="0"/>
              </a:rPr>
              <a:t>print("your BMI is", bmi)</a:t>
            </a:r>
          </a:p>
          <a:p>
            <a:endParaRPr lang="en-SG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0FA37-700C-4647-A78F-6FCBCD8F17DC}"/>
              </a:ext>
            </a:extLst>
          </p:cNvPr>
          <p:cNvSpPr txBox="1"/>
          <p:nvPr/>
        </p:nvSpPr>
        <p:spPr>
          <a:xfrm>
            <a:off x="347321" y="4695111"/>
            <a:ext cx="8305800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Enter your height in m : 1.65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Enter your weight in kg: 52.5</a:t>
            </a:r>
          </a:p>
          <a:p>
            <a:pPr>
              <a:spcBef>
                <a:spcPts val="600"/>
              </a:spcBef>
            </a:pP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your BMI is 19.283746556473833</a:t>
            </a:r>
            <a:endParaRPr lang="en-SG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4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2057400"/>
            <a:ext cx="7772400" cy="1500187"/>
          </a:xfrm>
        </p:spPr>
        <p:txBody>
          <a:bodyPr/>
          <a:lstStyle/>
          <a:p>
            <a:pPr algn="ctr"/>
            <a:r>
              <a:rPr lang="en-US" sz="4800" dirty="0"/>
              <a:t>Math Functions</a:t>
            </a:r>
          </a:p>
        </p:txBody>
      </p:sp>
    </p:spTree>
    <p:extLst>
      <p:ext uri="{BB962C8B-B14F-4D97-AF65-F5344CB8AC3E}">
        <p14:creationId xmlns:p14="http://schemas.microsoft.com/office/powerpoint/2010/main" val="301510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Math Functions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847" y="884238"/>
            <a:ext cx="8749553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sz="2600" b="1" kern="0" dirty="0">
                <a:latin typeface="Arial Narrow" panose="020B0606020202030204" pitchFamily="34" charset="0"/>
              </a:rPr>
              <a:t>Python comes with a large number of </a:t>
            </a:r>
            <a:r>
              <a:rPr lang="en-US" altLang="en-US" sz="2600" b="1" i="1" kern="0">
                <a:solidFill>
                  <a:srgbClr val="FF0000"/>
                </a:solidFill>
                <a:latin typeface="Arial Narrow" panose="020B0606020202030204" pitchFamily="34" charset="0"/>
              </a:rPr>
              <a:t>modules</a:t>
            </a:r>
            <a:r>
              <a:rPr lang="en-US" altLang="en-US" sz="2600" b="1" kern="0">
                <a:latin typeface="Arial Narrow" panose="020B0606020202030204" pitchFamily="34" charset="0"/>
              </a:rPr>
              <a:t> (also know as libraries) of </a:t>
            </a:r>
            <a:r>
              <a:rPr lang="en-US" altLang="en-US" sz="2600" b="1" kern="0" dirty="0">
                <a:latin typeface="Arial Narrow" panose="020B0606020202030204" pitchFamily="34" charset="0"/>
              </a:rPr>
              <a:t>its own which have functions for different purposes</a:t>
            </a:r>
          </a:p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sz="2600" b="1" kern="0" dirty="0">
                <a:latin typeface="Arial Narrow" panose="020B0606020202030204" pitchFamily="34" charset="0"/>
              </a:rPr>
              <a:t>Most common module is </a:t>
            </a:r>
            <a:r>
              <a:rPr lang="en-US" altLang="en-US" sz="2600" b="1" kern="0" dirty="0">
                <a:solidFill>
                  <a:srgbClr val="FF0000"/>
                </a:solidFill>
                <a:latin typeface="Consolas" panose="020B0609020204030204" pitchFamily="49" charset="0"/>
              </a:rPr>
              <a:t>math</a:t>
            </a:r>
            <a:r>
              <a:rPr lang="en-US" altLang="en-US" sz="2600" b="1" kern="0" dirty="0">
                <a:latin typeface="Arial Narrow" panose="020B0606020202030204" pitchFamily="34" charset="0"/>
              </a:rPr>
              <a:t> that has </a:t>
            </a:r>
            <a:r>
              <a:rPr lang="en-US" sz="2600" b="1" dirty="0">
                <a:latin typeface="Arial Narrow" panose="020B0606020202030204" pitchFamily="34" charset="0"/>
              </a:rPr>
              <a:t>mathematical functions for computation.</a:t>
            </a:r>
            <a:endParaRPr lang="en-US" altLang="en-US" sz="2600" b="1" kern="0" dirty="0">
              <a:latin typeface="Arial Narrow" panose="020B0606020202030204" pitchFamily="34" charset="0"/>
            </a:endParaRPr>
          </a:p>
          <a:p>
            <a:pPr lvl="1">
              <a:buSzPct val="70000"/>
              <a:buFont typeface="Wingdings" panose="05000000000000000000" pitchFamily="2" charset="2"/>
              <a:buChar char="ü"/>
            </a:pPr>
            <a:r>
              <a:rPr lang="en-US" altLang="en-US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Usage: </a:t>
            </a:r>
            <a:r>
              <a:rPr lang="en-US" altLang="en-US" b="1" kern="0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import math </a:t>
            </a:r>
          </a:p>
          <a:p>
            <a:pPr marL="0" indent="0"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kern="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175419"/>
            <a:ext cx="406400" cy="4064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5180AEA6-0C18-4429-8FDA-F3044CF1A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355" y="3080334"/>
            <a:ext cx="4318322" cy="111066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800" b="1">
                <a:solidFill>
                  <a:srgbClr val="66003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 Narrow" panose="020B0606020202030204" pitchFamily="34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 kern="0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import</a:t>
            </a: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math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math.sqrt(5)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2.23606797749979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F7E4A3D-805B-461C-86B9-B52AE806B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355" y="4244181"/>
            <a:ext cx="4318322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800" b="1">
                <a:solidFill>
                  <a:srgbClr val="66003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 Narrow" panose="020B0606020202030204" pitchFamily="34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math.pi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3.141592653589793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33049AD-B130-47A7-8328-D1C800324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355" y="5135562"/>
            <a:ext cx="4318322" cy="7318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800" b="1">
                <a:solidFill>
                  <a:srgbClr val="66003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 Narrow" panose="020B0606020202030204" pitchFamily="34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 kern="0">
                <a:latin typeface="Consolas" panose="020B0609020204030204" pitchFamily="49" charset="0"/>
                <a:cs typeface="Calibri" panose="020F0502020204030204" pitchFamily="34" charset="0"/>
              </a:rPr>
              <a:t>math.pow(2,2)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4.0</a:t>
            </a:r>
          </a:p>
        </p:txBody>
      </p:sp>
    </p:spTree>
    <p:extLst>
      <p:ext uri="{BB962C8B-B14F-4D97-AF65-F5344CB8AC3E}">
        <p14:creationId xmlns:p14="http://schemas.microsoft.com/office/powerpoint/2010/main" val="357531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28800" y="2514600"/>
            <a:ext cx="5486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GB" altLang="zh-CN" sz="4800" b="1" kern="0" dirty="0">
                <a:solidFill>
                  <a:srgbClr val="6400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4155738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Math Functions and Constants</a:t>
            </a:r>
          </a:p>
        </p:txBody>
      </p: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56321"/>
              </p:ext>
            </p:extLst>
          </p:nvPr>
        </p:nvGraphicFramePr>
        <p:xfrm>
          <a:off x="304800" y="914400"/>
          <a:ext cx="8077200" cy="4312480"/>
        </p:xfrm>
        <a:graphic>
          <a:graphicData uri="http://schemas.openxmlformats.org/drawingml/2006/table">
            <a:tbl>
              <a:tblPr firstRow="1" firstCol="1" bandRow="1"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0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400" b="1" dirty="0">
                          <a:effectLst/>
                          <a:latin typeface="Arial Narrow" panose="020B0606020202030204" pitchFamily="34" charset="0"/>
                        </a:rPr>
                        <a:t>Math function</a:t>
                      </a:r>
                      <a:endParaRPr lang="en-SG" sz="2400" b="1" dirty="0">
                        <a:effectLst/>
                        <a:latin typeface="Arial Narrow" panose="020B0606020202030204" pitchFamily="34" charset="0"/>
                        <a:ea typeface="SimSun"/>
                      </a:endParaRPr>
                    </a:p>
                  </a:txBody>
                  <a:tcPr marL="56633" marR="56633" marT="0" marB="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400" b="1" dirty="0">
                          <a:effectLst/>
                          <a:latin typeface="Arial Narrow" panose="020B0606020202030204" pitchFamily="34" charset="0"/>
                        </a:rPr>
                        <a:t>Description</a:t>
                      </a:r>
                      <a:endParaRPr lang="en-SG" sz="2400" b="1" dirty="0">
                        <a:effectLst/>
                        <a:latin typeface="Arial Narrow" panose="020B0606020202030204" pitchFamily="34" charset="0"/>
                        <a:ea typeface="SimSun"/>
                      </a:endParaRPr>
                    </a:p>
                  </a:txBody>
                  <a:tcPr marL="56633" marR="56633" marT="0" marB="0"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5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factorial(x)</a:t>
                      </a:r>
                    </a:p>
                  </a:txBody>
                  <a:tcPr marL="63500" marR="50800" marT="63500" marB="571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Arial Narrow" panose="020B0606020202030204" pitchFamily="34" charset="0"/>
                        </a:rPr>
                        <a:t>Returns the factorial of x</a:t>
                      </a:r>
                    </a:p>
                  </a:txBody>
                  <a:tcPr marL="63500" marR="50800" marT="63500" marB="5715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9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ceil(x)</a:t>
                      </a:r>
                    </a:p>
                  </a:txBody>
                  <a:tcPr marL="63500" marR="50800" marT="63500" marB="571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Arial Narrow" panose="020B0606020202030204" pitchFamily="34" charset="0"/>
                        </a:rPr>
                        <a:t>Returns the smallest integer greater than or equal to x.</a:t>
                      </a:r>
                    </a:p>
                  </a:txBody>
                  <a:tcPr marL="63500" marR="50800" marT="63500" marB="5715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9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exp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(x)</a:t>
                      </a:r>
                    </a:p>
                  </a:txBody>
                  <a:tcPr marL="63500" marR="50800" marT="63500" marB="571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Arial Narrow" panose="020B0606020202030204" pitchFamily="34" charset="0"/>
                        </a:rPr>
                        <a:t>Returns e**x</a:t>
                      </a:r>
                    </a:p>
                  </a:txBody>
                  <a:tcPr marL="63500" marR="50800" marT="63500" marB="5715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9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pow(x, y)</a:t>
                      </a:r>
                    </a:p>
                  </a:txBody>
                  <a:tcPr marL="63500" marR="50800" marT="63500" marB="571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Arial Narrow" panose="020B0606020202030204" pitchFamily="34" charset="0"/>
                        </a:rPr>
                        <a:t>Returns x raised to the power y</a:t>
                      </a:r>
                    </a:p>
                  </a:txBody>
                  <a:tcPr marL="63500" marR="50800" marT="63500" marB="5715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9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sqrt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(x)</a:t>
                      </a:r>
                    </a:p>
                  </a:txBody>
                  <a:tcPr marL="63500" marR="50800" marT="63500" marB="571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Arial Narrow" panose="020B0606020202030204" pitchFamily="34" charset="0"/>
                        </a:rPr>
                        <a:t>Returns the square root of x</a:t>
                      </a:r>
                    </a:p>
                  </a:txBody>
                  <a:tcPr marL="63500" marR="50800" marT="63500" marB="5715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9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trunc</a:t>
                      </a:r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(x)</a:t>
                      </a:r>
                    </a:p>
                  </a:txBody>
                  <a:tcPr marL="63500" marR="50800" marT="63500" marB="571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Arial Narrow" panose="020B0606020202030204" pitchFamily="34" charset="0"/>
                        </a:rPr>
                        <a:t>Returns the truncated integer value of x</a:t>
                      </a:r>
                    </a:p>
                  </a:txBody>
                  <a:tcPr marL="63500" marR="50800" marT="63500" marB="5715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9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pi</a:t>
                      </a:r>
                    </a:p>
                  </a:txBody>
                  <a:tcPr marL="63500" marR="50800" marT="63500" marB="571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Arial Narrow" panose="020B0606020202030204" pitchFamily="34" charset="0"/>
                        </a:rPr>
                        <a:t>Mathematical constant, the ratio of circumference of a circle to its diameter (3.14159...)</a:t>
                      </a:r>
                    </a:p>
                  </a:txBody>
                  <a:tcPr marL="63500" marR="50800" marT="63500" marB="5715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9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</a:t>
                      </a:r>
                    </a:p>
                  </a:txBody>
                  <a:tcPr marL="63500" marR="50800" marT="63500" marB="571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Arial Narrow" panose="020B0606020202030204" pitchFamily="34" charset="0"/>
                        </a:rPr>
                        <a:t>mathematical constant e (2.71828...)</a:t>
                      </a:r>
                    </a:p>
                  </a:txBody>
                  <a:tcPr marL="63500" marR="50800" marT="63500" marB="5715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28600" y="5487435"/>
            <a:ext cx="815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 Narrow" panose="020B0606020202030204" pitchFamily="34" charset="0"/>
              </a:rPr>
              <a:t>Refer to: </a:t>
            </a:r>
            <a:r>
              <a:rPr lang="en-US" sz="2000" b="1" dirty="0">
                <a:latin typeface="Arial Narrow" panose="020B0606020202030204" pitchFamily="34" charset="0"/>
                <a:hlinkClick r:id="rId5"/>
              </a:rPr>
              <a:t>https://docs.python.org/3/library/math.html</a:t>
            </a:r>
            <a:r>
              <a:rPr lang="en-US" sz="2000" b="1" dirty="0">
                <a:latin typeface="Arial Narrow" panose="020B0606020202030204" pitchFamily="34" charset="0"/>
              </a:rPr>
              <a:t> for other math functions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74314" y="1905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2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Activity 5</a:t>
            </a: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165847" y="884238"/>
            <a:ext cx="8991600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en-US" b="1" kern="0" dirty="0">
                <a:latin typeface="Arial Narrow" panose="020B0606020202030204" pitchFamily="34" charset="0"/>
              </a:rPr>
              <a:t>Write a program that inputs the radius and height values of a cylinder and displays the surface area of the cylinder.</a:t>
            </a: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981200"/>
            <a:ext cx="1543050" cy="1675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565725"/>
            <a:ext cx="2281237" cy="321517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96467" y="17194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1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Activity 6</a:t>
            </a: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165847" y="884238"/>
            <a:ext cx="8991600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en-US" b="1" kern="0" dirty="0">
                <a:latin typeface="Arial Narrow" panose="020B0606020202030204" pitchFamily="34" charset="0"/>
              </a:rPr>
              <a:t>Write a program that accepts the time in seconds as input and converts it into hours, minutes and seconds. </a:t>
            </a: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kern="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200819"/>
            <a:ext cx="406400" cy="40640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A2472E6D-4BD2-436D-A6E4-C4FDC408C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43" y="1913766"/>
            <a:ext cx="8479513" cy="8294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indent="-5143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q"/>
              <a:defRPr sz="2800" b="1">
                <a:solidFill>
                  <a:srgbClr val="66003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 Narrow" panose="020B0606020202030204" pitchFamily="34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Arial Narrow" panose="020B0606020202030204" pitchFamily="34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 dirty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Enter time to be converted (in secs): </a:t>
            </a:r>
            <a:r>
              <a:rPr lang="en-US" altLang="en-US" sz="2000" kern="0" dirty="0">
                <a:latin typeface="Consolas" panose="020B0609020204030204" pitchFamily="49" charset="0"/>
                <a:cs typeface="Calibri" panose="020F0502020204030204" pitchFamily="34" charset="0"/>
              </a:rPr>
              <a:t>8600</a:t>
            </a:r>
          </a:p>
          <a:p>
            <a:pPr marL="0" lvl="1" indent="0">
              <a:spcBef>
                <a:spcPts val="200"/>
              </a:spcBef>
              <a:buSzPct val="100000"/>
              <a:buNone/>
            </a:pPr>
            <a:r>
              <a:rPr lang="en-US" altLang="en-US" sz="2000" kern="0" dirty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Time : 2 </a:t>
            </a:r>
            <a:r>
              <a:rPr lang="en-US" altLang="en-US" sz="2000" kern="0" dirty="0" err="1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hr</a:t>
            </a:r>
            <a:r>
              <a:rPr lang="en-US" altLang="en-US" sz="2000" kern="0" dirty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, 23 min, 20 sec</a:t>
            </a:r>
          </a:p>
        </p:txBody>
      </p:sp>
    </p:spTree>
    <p:extLst>
      <p:ext uri="{BB962C8B-B14F-4D97-AF65-F5344CB8AC3E}">
        <p14:creationId xmlns:p14="http://schemas.microsoft.com/office/powerpoint/2010/main" val="264751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Reading Reference</a:t>
            </a:r>
          </a:p>
        </p:txBody>
      </p:sp>
      <p:sp>
        <p:nvSpPr>
          <p:cNvPr id="614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How to Think Like a Computer Scientist: Learning with Python 3</a:t>
            </a:r>
          </a:p>
          <a:p>
            <a:pPr lvl="1"/>
            <a:r>
              <a:rPr lang="en-US" altLang="en-US" dirty="0"/>
              <a:t>Chapter 2</a:t>
            </a:r>
          </a:p>
          <a:p>
            <a:pPr marL="457200" lvl="1" indent="0">
              <a:buNone/>
            </a:pPr>
            <a:r>
              <a:rPr lang="en-US" altLang="en-US" sz="1800" dirty="0">
                <a:hlinkClick r:id="rId5"/>
              </a:rPr>
              <a:t>http://openbookproject.net/thinkcs/python/english3e/variables_expressions_statements.html</a:t>
            </a:r>
            <a:endParaRPr lang="en-US" altLang="en-US" sz="1800" dirty="0"/>
          </a:p>
          <a:p>
            <a:r>
              <a:rPr lang="en-US" altLang="en-US" dirty="0"/>
              <a:t>How the Python or Operator Works</a:t>
            </a:r>
          </a:p>
          <a:p>
            <a:pPr marL="457200" lvl="1" indent="0">
              <a:buNone/>
            </a:pPr>
            <a:r>
              <a:rPr lang="en-US" altLang="en-US" dirty="0">
                <a:hlinkClick r:id="rId6"/>
              </a:rPr>
              <a:t>https://realpython.com/python-or-operator/</a:t>
            </a:r>
            <a:endParaRPr lang="en-US" altLang="en-US" dirty="0"/>
          </a:p>
          <a:p>
            <a:pPr marL="457200" lvl="1" indent="0">
              <a:buNone/>
            </a:pPr>
            <a:endParaRPr lang="en-US" altLang="en-US" sz="1800" dirty="0"/>
          </a:p>
          <a:p>
            <a:r>
              <a:rPr lang="en-US" altLang="en-US" dirty="0"/>
              <a:t>The Python math Module: Everything You Need to Know</a:t>
            </a:r>
          </a:p>
          <a:p>
            <a:pPr marL="457200" lvl="1" indent="0">
              <a:buNone/>
            </a:pPr>
            <a:r>
              <a:rPr lang="en-US" altLang="en-US" dirty="0">
                <a:hlinkClick r:id="rId7"/>
              </a:rPr>
              <a:t>https://realpython.com/python-math-module/</a:t>
            </a: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marL="457200" lvl="1" indent="0">
              <a:buNone/>
            </a:pPr>
            <a:endParaRPr lang="en-US" altLang="en-US" sz="180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9375" indent="-365125"/>
            <a:r>
              <a:rPr lang="en-US" dirty="0">
                <a:solidFill>
                  <a:srgbClr val="640064"/>
                </a:solidFill>
              </a:rPr>
              <a:t>Strings</a:t>
            </a:r>
          </a:p>
          <a:p>
            <a:pPr marL="79375" indent="-365125"/>
            <a:r>
              <a:rPr lang="en-US" dirty="0">
                <a:solidFill>
                  <a:srgbClr val="640064"/>
                </a:solidFill>
              </a:rPr>
              <a:t>Operators </a:t>
            </a:r>
          </a:p>
          <a:p>
            <a:pPr marL="79375" indent="-365125"/>
            <a:r>
              <a:rPr lang="en-US" dirty="0">
                <a:solidFill>
                  <a:srgbClr val="640064"/>
                </a:solidFill>
              </a:rPr>
              <a:t>Program Interactivity</a:t>
            </a:r>
          </a:p>
          <a:p>
            <a:pPr marL="79375" indent="-365125"/>
            <a:r>
              <a:rPr lang="en-US" dirty="0">
                <a:solidFill>
                  <a:srgbClr val="640064"/>
                </a:solidFill>
              </a:rPr>
              <a:t>Use of Math Functions</a:t>
            </a:r>
          </a:p>
          <a:p>
            <a:pPr marL="79375" indent="-365125"/>
            <a:endParaRPr lang="en-US" dirty="0">
              <a:solidFill>
                <a:srgbClr val="640064"/>
              </a:solidFill>
            </a:endParaRPr>
          </a:p>
          <a:p>
            <a:pPr marL="365125" lvl="1" indent="-365125">
              <a:buClrTx/>
              <a:buSzPct val="100000"/>
            </a:pPr>
            <a:endParaRPr lang="en-US" dirty="0">
              <a:solidFill>
                <a:schemeClr val="tx1"/>
              </a:solidFill>
            </a:endParaRPr>
          </a:p>
          <a:p>
            <a:pPr marL="365125" lvl="1" indent="-365125">
              <a:buClrTx/>
              <a:buSzPct val="100000"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8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dirty="0">
                <a:cs typeface="Arial" panose="020B0604020202020204" pitchFamily="34" charset="0"/>
              </a:rPr>
              <a:t>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>
              <a:buSzPct val="70000"/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660033"/>
                </a:solidFill>
              </a:rPr>
              <a:t>Strings in Python can be enclosed in either single quotes (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800" b="1" dirty="0">
                <a:solidFill>
                  <a:srgbClr val="660033"/>
                </a:solidFill>
              </a:rPr>
              <a:t>), double quotes (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2800" b="1" dirty="0">
                <a:solidFill>
                  <a:srgbClr val="660033"/>
                </a:solidFill>
              </a:rPr>
              <a:t>) or triple quoted (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'''</a:t>
            </a:r>
            <a:r>
              <a:rPr lang="en-US" sz="2800" b="1" dirty="0">
                <a:solidFill>
                  <a:srgbClr val="660033"/>
                </a:solidFill>
              </a:rPr>
              <a:t> or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"""</a:t>
            </a:r>
            <a:r>
              <a:rPr lang="en-US" sz="2800" b="1" dirty="0">
                <a:solidFill>
                  <a:srgbClr val="660033"/>
                </a:solidFill>
              </a:rPr>
              <a:t>)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5800" y="200819"/>
            <a:ext cx="406400" cy="40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21B28-472C-45D4-80A5-2A8A64AD5F63}"/>
              </a:ext>
            </a:extLst>
          </p:cNvPr>
          <p:cNvSpPr txBox="1"/>
          <p:nvPr/>
        </p:nvSpPr>
        <p:spPr>
          <a:xfrm>
            <a:off x="533400" y="1997839"/>
            <a:ext cx="7543800" cy="3262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2200">
                <a:solidFill>
                  <a:srgbClr val="7030A0"/>
                </a:solidFill>
                <a:latin typeface="Consolas" panose="020B0609020204030204" pitchFamily="49" charset="0"/>
              </a:rPr>
              <a:t>&gt;&gt;&gt; type(</a:t>
            </a:r>
            <a:r>
              <a:rPr lang="en-US" sz="2200">
                <a:solidFill>
                  <a:srgbClr val="008000"/>
                </a:solidFill>
                <a:latin typeface="Consolas" panose="020B0609020204030204" pitchFamily="49" charset="0"/>
              </a:rPr>
              <a:t>'Welcome to ICT'</a:t>
            </a:r>
            <a:r>
              <a:rPr lang="en-US" sz="220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2200">
                <a:solidFill>
                  <a:srgbClr val="0000FF"/>
                </a:solidFill>
                <a:latin typeface="Consolas" panose="020B0609020204030204" pitchFamily="49" charset="0"/>
              </a:rPr>
              <a:t>&lt;class 'str'&gt;</a:t>
            </a:r>
          </a:p>
          <a:p>
            <a:pPr>
              <a:spcAft>
                <a:spcPts val="0"/>
              </a:spcAft>
            </a:pPr>
            <a:r>
              <a:rPr lang="en-US" sz="2200">
                <a:solidFill>
                  <a:srgbClr val="7030A0"/>
                </a:solidFill>
                <a:latin typeface="Consolas" panose="020B0609020204030204" pitchFamily="49" charset="0"/>
              </a:rPr>
              <a:t>&gt;&gt;&gt; type (</a:t>
            </a:r>
            <a:r>
              <a:rPr lang="en-US" sz="2200">
                <a:solidFill>
                  <a:srgbClr val="008000"/>
                </a:solidFill>
                <a:latin typeface="Consolas" panose="020B0609020204030204" pitchFamily="49" charset="0"/>
              </a:rPr>
              <a:t>"Welcome to ICT"</a:t>
            </a:r>
            <a:r>
              <a:rPr lang="en-US" sz="220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2200">
                <a:solidFill>
                  <a:srgbClr val="0000FF"/>
                </a:solidFill>
                <a:latin typeface="Consolas" panose="020B0609020204030204" pitchFamily="49" charset="0"/>
              </a:rPr>
              <a:t>&lt;class 'str'&gt;</a:t>
            </a:r>
          </a:p>
          <a:p>
            <a:pPr>
              <a:spcAft>
                <a:spcPts val="0"/>
              </a:spcAft>
            </a:pPr>
            <a:r>
              <a:rPr lang="en-US" sz="2200">
                <a:solidFill>
                  <a:srgbClr val="7030A0"/>
                </a:solidFill>
                <a:latin typeface="Consolas" panose="020B0609020204030204" pitchFamily="49" charset="0"/>
              </a:rPr>
              <a:t>&gt;&gt;&gt; type (</a:t>
            </a:r>
            <a:r>
              <a:rPr lang="en-US" sz="2200">
                <a:solidFill>
                  <a:srgbClr val="008000"/>
                </a:solidFill>
                <a:latin typeface="Consolas" panose="020B0609020204030204" pitchFamily="49" charset="0"/>
              </a:rPr>
              <a:t>"""Welcome to ICT"""</a:t>
            </a:r>
            <a:r>
              <a:rPr lang="en-US" sz="220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2200">
                <a:solidFill>
                  <a:srgbClr val="0000FF"/>
                </a:solidFill>
                <a:latin typeface="Consolas" panose="020B0609020204030204" pitchFamily="49" charset="0"/>
              </a:rPr>
              <a:t>&lt;class 'str'&gt;</a:t>
            </a:r>
          </a:p>
          <a:p>
            <a:pPr>
              <a:spcAft>
                <a:spcPts val="0"/>
              </a:spcAft>
            </a:pPr>
            <a:r>
              <a:rPr lang="en-US" sz="2200">
                <a:solidFill>
                  <a:srgbClr val="7030A0"/>
                </a:solidFill>
                <a:latin typeface="Consolas" panose="020B0609020204030204" pitchFamily="49" charset="0"/>
              </a:rPr>
              <a:t>&gt;&gt;&gt; type (</a:t>
            </a:r>
            <a:r>
              <a:rPr lang="en-US" sz="2200">
                <a:solidFill>
                  <a:srgbClr val="008000"/>
                </a:solidFill>
                <a:latin typeface="Consolas" panose="020B0609020204030204" pitchFamily="49" charset="0"/>
              </a:rPr>
              <a:t>'''Welcome to ICT'''</a:t>
            </a:r>
            <a:r>
              <a:rPr lang="en-US" sz="220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2200">
                <a:solidFill>
                  <a:srgbClr val="0000FF"/>
                </a:solidFill>
                <a:latin typeface="Consolas" panose="020B0609020204030204" pitchFamily="49" charset="0"/>
              </a:rPr>
              <a:t>&lt;class 'str'&gt;</a:t>
            </a:r>
          </a:p>
          <a:p>
            <a:endParaRPr lang="en-SG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17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67" y="87358"/>
            <a:ext cx="8991600" cy="563562"/>
          </a:xfrm>
        </p:spPr>
        <p:txBody>
          <a:bodyPr/>
          <a:lstStyle/>
          <a:p>
            <a:pPr>
              <a:buSzPct val="100000"/>
            </a:pPr>
            <a:r>
              <a:rPr lang="en-US" dirty="0">
                <a:cs typeface="Arial" panose="020B0604020202020204" pitchFamily="34" charset="0"/>
              </a:rPr>
              <a:t>Strings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84238"/>
            <a:ext cx="8991600" cy="3001962"/>
          </a:xfrm>
        </p:spPr>
        <p:txBody>
          <a:bodyPr/>
          <a:lstStyle/>
          <a:p>
            <a:pPr marL="79375" indent="-365125"/>
            <a:r>
              <a:rPr lang="en-US" dirty="0">
                <a:solidFill>
                  <a:srgbClr val="660066"/>
                </a:solidFill>
              </a:rPr>
              <a:t>Triple quoted strings can even span multiple lines: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1634" y="191406"/>
            <a:ext cx="406400" cy="40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DD1BA-1A86-473A-8EF2-3B00E0FCBECF}"/>
              </a:ext>
            </a:extLst>
          </p:cNvPr>
          <p:cNvSpPr txBox="1"/>
          <p:nvPr/>
        </p:nvSpPr>
        <p:spPr>
          <a:xfrm>
            <a:off x="228600" y="1461890"/>
            <a:ext cx="4648200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>
                <a:solidFill>
                  <a:srgbClr val="7030A0"/>
                </a:solidFill>
                <a:latin typeface="Consolas" panose="020B0609020204030204" pitchFamily="49" charset="0"/>
              </a:rPr>
              <a:t>&gt;&gt;&gt; message = 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"""Welcome to ICT</a:t>
            </a:r>
          </a:p>
          <a:p>
            <a:pPr>
              <a:spcAft>
                <a:spcPts val="0"/>
              </a:spcAft>
            </a:pP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, hope you will enjoy</a:t>
            </a:r>
          </a:p>
          <a:p>
            <a:pPr>
              <a:spcAft>
                <a:spcPts val="0"/>
              </a:spcAft>
            </a:pP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Python"""</a:t>
            </a:r>
          </a:p>
          <a:p>
            <a:pPr>
              <a:spcAft>
                <a:spcPts val="0"/>
              </a:spcAft>
            </a:pPr>
            <a:r>
              <a:rPr lang="en-US" sz="2000">
                <a:solidFill>
                  <a:srgbClr val="7030A0"/>
                </a:solidFill>
                <a:latin typeface="Consolas" panose="020B0609020204030204" pitchFamily="49" charset="0"/>
              </a:rPr>
              <a:t>&gt;&gt;&gt; print</a:t>
            </a:r>
            <a:r>
              <a:rPr lang="en-US" sz="2000">
                <a:latin typeface="Consolas" panose="020B0609020204030204" pitchFamily="49" charset="0"/>
              </a:rPr>
              <a:t>(message)</a:t>
            </a:r>
          </a:p>
          <a:p>
            <a:pPr>
              <a:spcAft>
                <a:spcPts val="0"/>
              </a:spcAft>
            </a:pP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Welcome to ICT</a:t>
            </a:r>
          </a:p>
          <a:p>
            <a:pPr>
              <a:spcAft>
                <a:spcPts val="0"/>
              </a:spcAft>
            </a:pP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, hope you will enjoy</a:t>
            </a:r>
          </a:p>
          <a:p>
            <a:pPr>
              <a:spcAft>
                <a:spcPts val="0"/>
              </a:spcAft>
            </a:pP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Python</a:t>
            </a:r>
            <a:endParaRPr lang="en-SG" sz="200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4E3ACA-E4D6-4F88-AB20-9CDF9B5A09FF}"/>
              </a:ext>
            </a:extLst>
          </p:cNvPr>
          <p:cNvSpPr txBox="1"/>
          <p:nvPr/>
        </p:nvSpPr>
        <p:spPr>
          <a:xfrm>
            <a:off x="4958647" y="1461890"/>
            <a:ext cx="4017780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>
                <a:solidFill>
                  <a:srgbClr val="7030A0"/>
                </a:solidFill>
                <a:latin typeface="Consolas" panose="020B0609020204030204" pitchFamily="49" charset="0"/>
              </a:rPr>
              <a:t>&gt;&gt;&gt; print(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"""Welcome to ICT</a:t>
            </a:r>
          </a:p>
          <a:p>
            <a:pPr>
              <a:spcAft>
                <a:spcPts val="0"/>
              </a:spcAft>
            </a:pP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, hope you will enjoy</a:t>
            </a:r>
          </a:p>
          <a:p>
            <a:pPr>
              <a:spcAft>
                <a:spcPts val="0"/>
              </a:spcAft>
            </a:pP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Python"""</a:t>
            </a:r>
          </a:p>
          <a:p>
            <a:pPr>
              <a:spcAft>
                <a:spcPts val="0"/>
              </a:spcAft>
            </a:pPr>
            <a:r>
              <a:rPr lang="en-US" sz="2000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Aft>
                <a:spcPts val="0"/>
              </a:spcAft>
            </a:pP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Welcome to ICT</a:t>
            </a:r>
          </a:p>
          <a:p>
            <a:pPr>
              <a:spcAft>
                <a:spcPts val="0"/>
              </a:spcAft>
            </a:pP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, hope you will enjoy</a:t>
            </a:r>
          </a:p>
          <a:p>
            <a:pPr>
              <a:spcAft>
                <a:spcPts val="0"/>
              </a:spcAft>
            </a:pP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Python</a:t>
            </a:r>
            <a:endParaRPr lang="en-SG" sz="200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81BDA-855C-4826-A6EB-626D402D43CE}"/>
              </a:ext>
            </a:extLst>
          </p:cNvPr>
          <p:cNvSpPr txBox="1"/>
          <p:nvPr/>
        </p:nvSpPr>
        <p:spPr>
          <a:xfrm>
            <a:off x="228600" y="3940632"/>
            <a:ext cx="84070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 Narrow" panose="020B0606020202030204" pitchFamily="34" charset="0"/>
              </a:rPr>
              <a:t>What is the expected output?</a:t>
            </a:r>
            <a:endParaRPr lang="en-US" sz="2800">
              <a:solidFill>
                <a:srgbClr val="7030A0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FD4493-71B6-4FBC-874A-0C9EC108E082}"/>
              </a:ext>
            </a:extLst>
          </p:cNvPr>
          <p:cNvSpPr txBox="1"/>
          <p:nvPr/>
        </p:nvSpPr>
        <p:spPr>
          <a:xfrm>
            <a:off x="337650" y="4446068"/>
            <a:ext cx="8407034" cy="7650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200">
                <a:solidFill>
                  <a:srgbClr val="7030A0"/>
                </a:solidFill>
                <a:latin typeface="Consolas" panose="020B0609020204030204" pitchFamily="49" charset="0"/>
              </a:rPr>
              <a:t>&gt;&gt;&gt; print(</a:t>
            </a:r>
            <a:r>
              <a:rPr lang="en-US" sz="2200">
                <a:solidFill>
                  <a:srgbClr val="008000"/>
                </a:solidFill>
                <a:latin typeface="Consolas" panose="020B0609020204030204" pitchFamily="49" charset="0"/>
              </a:rPr>
              <a:t>'Welcome to ICT'</a:t>
            </a:r>
            <a:r>
              <a:rPr lang="en-US" sz="2200">
                <a:latin typeface="Consolas" panose="020B0609020204030204" pitchFamily="49" charset="0"/>
              </a:rPr>
              <a:t>s graduation night!</a:t>
            </a:r>
            <a:r>
              <a:rPr lang="en-US" sz="2200">
                <a:solidFill>
                  <a:srgbClr val="008000"/>
                </a:solidFill>
                <a:latin typeface="Consolas" panose="020B0609020204030204" pitchFamily="49" charset="0"/>
              </a:rPr>
              <a:t>')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80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4159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752600" y="2362200"/>
            <a:ext cx="5486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GB" altLang="zh-CN" sz="4800" b="1" kern="0" dirty="0">
                <a:solidFill>
                  <a:srgbClr val="6400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2158581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buClrTx/>
              <a:buSzPct val="70000"/>
              <a:buFont typeface="Wingdings" panose="05000000000000000000" pitchFamily="2" charset="2"/>
              <a:buChar char="q"/>
            </a:pPr>
            <a:r>
              <a:rPr lang="en-SG" sz="2800" b="1" dirty="0">
                <a:solidFill>
                  <a:srgbClr val="640064"/>
                </a:solidFill>
              </a:rPr>
              <a:t>Operators are symbols in programming languages to perform processing actions</a:t>
            </a:r>
          </a:p>
          <a:p>
            <a:pPr lvl="1">
              <a:lnSpc>
                <a:spcPct val="150000"/>
              </a:lnSpc>
            </a:pPr>
            <a:r>
              <a:rPr lang="en-SG" b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Arithmetic Operators</a:t>
            </a:r>
          </a:p>
          <a:p>
            <a:pPr lvl="1">
              <a:lnSpc>
                <a:spcPct val="150000"/>
              </a:lnSpc>
            </a:pPr>
            <a:r>
              <a:rPr lang="en-SG" b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Assignment Operators</a:t>
            </a:r>
          </a:p>
          <a:p>
            <a:pPr lvl="1">
              <a:lnSpc>
                <a:spcPct val="150000"/>
              </a:lnSpc>
            </a:pPr>
            <a:r>
              <a:rPr lang="en-SG" b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Relational Operators – Conditional Operators</a:t>
            </a:r>
          </a:p>
          <a:p>
            <a:pPr lvl="1">
              <a:lnSpc>
                <a:spcPct val="150000"/>
              </a:lnSpc>
            </a:pPr>
            <a:r>
              <a:rPr lang="en-SG" b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 </a:t>
            </a:r>
            <a:r>
              <a:rPr lang="en-SG" b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 	– </a:t>
            </a:r>
            <a:r>
              <a:rPr lang="en-SG" b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 Operators</a:t>
            </a:r>
          </a:p>
          <a:p>
            <a:pPr marL="457200" lvl="1" indent="0">
              <a:buNone/>
            </a:pPr>
            <a:endParaRPr lang="en-SG" b="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24644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  <a:endParaRPr lang="en-SG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520400"/>
              </p:ext>
            </p:extLst>
          </p:nvPr>
        </p:nvGraphicFramePr>
        <p:xfrm>
          <a:off x="457200" y="990600"/>
          <a:ext cx="8382000" cy="3657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56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Operators</a:t>
                      </a:r>
                      <a:endParaRPr lang="en-SG" sz="240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Example</a:t>
                      </a:r>
                      <a:endParaRPr lang="en-SG" sz="24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u="none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Given</a:t>
                      </a:r>
                      <a:r>
                        <a:rPr lang="en-US" altLang="en-US" sz="2400" u="none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 </a:t>
                      </a:r>
                      <a:r>
                        <a:rPr lang="en-US" altLang="en-US" sz="2400" u="none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y=5; z=3</a:t>
                      </a:r>
                      <a:endParaRPr lang="en-US" altLang="en-US" sz="2400" b="1" u="none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564">
                <a:tc>
                  <a:txBody>
                    <a:bodyPr/>
                    <a:lstStyle/>
                    <a:p>
                      <a:pPr marL="534988" indent="-534988"/>
                      <a:r>
                        <a:rPr lang="en-US" altLang="en-US" sz="2400" kern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	addition</a:t>
                      </a:r>
                      <a:endParaRPr lang="en-SG" sz="240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u="none" dirty="0">
                          <a:latin typeface="Arial Narrow" panose="020B0606020202030204" pitchFamily="34" charset="0"/>
                        </a:rPr>
                        <a:t>x = y + z </a:t>
                      </a:r>
                      <a:endParaRPr lang="en-US" altLang="en-US" sz="2400" b="1" u="none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solidFill>
                          <a:srgbClr val="FF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564">
                <a:tc>
                  <a:txBody>
                    <a:bodyPr/>
                    <a:lstStyle/>
                    <a:p>
                      <a:pPr marL="534988" marR="0" indent="-5349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kern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	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u="none" dirty="0">
                          <a:latin typeface="Arial Narrow" panose="020B0606020202030204" pitchFamily="34" charset="0"/>
                        </a:rPr>
                        <a:t>x = y – z  </a:t>
                      </a:r>
                      <a:endParaRPr lang="en-US" altLang="en-US" sz="2400" b="1" u="none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dirty="0">
                        <a:solidFill>
                          <a:srgbClr val="FF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564">
                <a:tc>
                  <a:txBody>
                    <a:bodyPr/>
                    <a:lstStyle/>
                    <a:p>
                      <a:pPr marL="534988" marR="0" indent="-5349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kern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	multiplication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u="none" dirty="0">
                          <a:latin typeface="Arial Narrow" panose="020B0606020202030204" pitchFamily="34" charset="0"/>
                        </a:rPr>
                        <a:t>x = y * z  </a:t>
                      </a:r>
                      <a:endParaRPr lang="en-US" altLang="en-US" sz="2400" b="1" u="none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dirty="0">
                        <a:solidFill>
                          <a:srgbClr val="FF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34988" marR="0" indent="-5349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kern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	division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u="none" dirty="0">
                          <a:latin typeface="Arial Narrow" panose="020B0606020202030204" pitchFamily="34" charset="0"/>
                        </a:rPr>
                        <a:t>x = y / z  </a:t>
                      </a:r>
                      <a:endParaRPr lang="en-US" altLang="en-US" sz="2400" b="1" u="none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sz="2400" dirty="0">
                        <a:solidFill>
                          <a:srgbClr val="FF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564">
                <a:tc>
                  <a:txBody>
                    <a:bodyPr/>
                    <a:lstStyle/>
                    <a:p>
                      <a:pPr marL="534988" indent="-534988"/>
                      <a:r>
                        <a:rPr lang="en-US" altLang="en-US" sz="2400" kern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  modulus/remainder</a:t>
                      </a:r>
                      <a:endParaRPr lang="en-SG" sz="240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u="none" dirty="0">
                          <a:latin typeface="Arial Narrow" panose="020B0606020202030204" pitchFamily="34" charset="0"/>
                        </a:rPr>
                        <a:t>x = y % z  </a:t>
                      </a:r>
                      <a:endParaRPr lang="en-US" altLang="en-US" sz="2400" b="1" u="none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sz="2400" dirty="0">
                        <a:solidFill>
                          <a:srgbClr val="FF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34988" marR="0" indent="-5349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kern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//  	floor division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u="none" dirty="0">
                          <a:latin typeface="Arial Narrow" panose="020B0606020202030204" pitchFamily="34" charset="0"/>
                        </a:rPr>
                        <a:t>x = y // z  </a:t>
                      </a:r>
                      <a:endParaRPr lang="en-US" altLang="en-US" sz="2400" b="1" u="none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sz="2400" dirty="0">
                        <a:solidFill>
                          <a:srgbClr val="FF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564">
                <a:tc>
                  <a:txBody>
                    <a:bodyPr/>
                    <a:lstStyle/>
                    <a:p>
                      <a:pPr marL="534988" indent="-534988"/>
                      <a:r>
                        <a:rPr lang="en-US" altLang="en-US" sz="2400" kern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  	exponentiation </a:t>
                      </a:r>
                      <a:endParaRPr lang="en-SG" sz="240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u="none" dirty="0">
                          <a:latin typeface="Arial Narrow" panose="020B0606020202030204" pitchFamily="34" charset="0"/>
                        </a:rPr>
                        <a:t>x = y ** z  </a:t>
                      </a:r>
                      <a:endParaRPr lang="en-US" altLang="en-US" sz="2400" b="1" u="none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sz="2400" dirty="0">
                        <a:solidFill>
                          <a:srgbClr val="FF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472591" y="1448625"/>
            <a:ext cx="764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= 8</a:t>
            </a:r>
            <a:endParaRPr lang="en-SG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72590" y="1916526"/>
            <a:ext cx="764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= 2</a:t>
            </a:r>
            <a:endParaRPr lang="en-SG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49880" y="2367898"/>
            <a:ext cx="920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= 15</a:t>
            </a:r>
            <a:endParaRPr lang="en-SG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56753" y="2766681"/>
            <a:ext cx="3329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= 1.6666666666666667</a:t>
            </a:r>
          </a:p>
        </p:txBody>
      </p:sp>
      <p:sp>
        <p:nvSpPr>
          <p:cNvPr id="8" name="Rectangle 7"/>
          <p:cNvSpPr/>
          <p:nvPr/>
        </p:nvSpPr>
        <p:spPr>
          <a:xfrm>
            <a:off x="5456753" y="3257715"/>
            <a:ext cx="764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= 2</a:t>
            </a:r>
          </a:p>
        </p:txBody>
      </p:sp>
      <p:sp>
        <p:nvSpPr>
          <p:cNvPr id="9" name="Rectangle 8"/>
          <p:cNvSpPr/>
          <p:nvPr/>
        </p:nvSpPr>
        <p:spPr>
          <a:xfrm>
            <a:off x="5449878" y="3724870"/>
            <a:ext cx="764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=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878" y="4167034"/>
            <a:ext cx="1075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= 125</a:t>
            </a:r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2800" y="2008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5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19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Arithmetic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534400" cy="5181600"/>
          </a:xfrm>
        </p:spPr>
        <p:txBody>
          <a:bodyPr/>
          <a:lstStyle/>
          <a:p>
            <a:pPr marL="365125" lvl="1" indent="-365125">
              <a:buClrTx/>
              <a:buSzPct val="700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660033"/>
                </a:solidFill>
              </a:rPr>
              <a:t>When more than one operator appears in an expression, the order of evaluation depends on the </a:t>
            </a:r>
            <a:r>
              <a:rPr lang="en-US" b="1" dirty="0">
                <a:solidFill>
                  <a:srgbClr val="FF0000"/>
                </a:solidFill>
              </a:rPr>
              <a:t>rules of precedence</a:t>
            </a:r>
            <a:r>
              <a:rPr lang="en-US" b="1" dirty="0">
                <a:solidFill>
                  <a:srgbClr val="660033"/>
                </a:solidFill>
              </a:rPr>
              <a:t>.</a:t>
            </a:r>
          </a:p>
          <a:p>
            <a:pPr marL="365125" lvl="1" indent="-365125">
              <a:buClrTx/>
              <a:buSzPct val="700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Order of precedence</a:t>
            </a:r>
            <a:r>
              <a:rPr lang="en-US" b="1" dirty="0">
                <a:solidFill>
                  <a:srgbClr val="660033"/>
                </a:solidFill>
              </a:rPr>
              <a:t> (highest to lowest) is:</a:t>
            </a:r>
            <a:r>
              <a:rPr lang="en-SG" b="1" dirty="0">
                <a:solidFill>
                  <a:srgbClr val="660033"/>
                </a:solidFill>
              </a:rPr>
              <a:t>	</a:t>
            </a:r>
          </a:p>
          <a:p>
            <a:endParaRPr lang="en-SG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SG" sz="2000" b="0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86000" y="266636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3785"/>
              </p:ext>
            </p:extLst>
          </p:nvPr>
        </p:nvGraphicFramePr>
        <p:xfrm>
          <a:off x="876300" y="2214563"/>
          <a:ext cx="8039100" cy="3657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51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6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Operator</a:t>
                      </a:r>
                      <a:endParaRPr lang="en-SG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SG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SG" sz="2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  )</a:t>
                      </a:r>
                      <a:endParaRPr lang="en-SG" sz="2000" b="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Parentheses (grouping)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SG" sz="2000" b="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Exponentiation (raise to a power)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right to left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  /  //  %</a:t>
                      </a:r>
                      <a:endParaRPr lang="en-SG" sz="2000" b="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Multiplication, division, floor division, modulus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left to right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 -</a:t>
                      </a:r>
                      <a:endParaRPr lang="en-SG" sz="2000" b="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Addition, subtraction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left to right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</a:t>
                      </a:r>
                      <a:endParaRPr lang="en-SG" sz="2000" b="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Assignment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9000" y="15754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1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6232</TotalTime>
  <Words>3160</Words>
  <Application>Microsoft Office PowerPoint</Application>
  <PresentationFormat>On-screen Show (4:3)</PresentationFormat>
  <Paragraphs>505</Paragraphs>
  <Slides>34</Slides>
  <Notes>32</Notes>
  <HiddenSlides>0</HiddenSlides>
  <MMClips>28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Arial Narrow</vt:lpstr>
      <vt:lpstr>Avenir Next LT Pro</vt:lpstr>
      <vt:lpstr>Calibri</vt:lpstr>
      <vt:lpstr>Consolas</vt:lpstr>
      <vt:lpstr>Courier New</vt:lpstr>
      <vt:lpstr>Tahoma</vt:lpstr>
      <vt:lpstr>Times New Roman</vt:lpstr>
      <vt:lpstr>Wingdings</vt:lpstr>
      <vt:lpstr>Default Design</vt:lpstr>
      <vt:lpstr>Equation</vt:lpstr>
      <vt:lpstr>PowerPoint Presentation</vt:lpstr>
      <vt:lpstr>Objectives</vt:lpstr>
      <vt:lpstr>PowerPoint Presentation</vt:lpstr>
      <vt:lpstr>Strings</vt:lpstr>
      <vt:lpstr>Strings</vt:lpstr>
      <vt:lpstr>PowerPoint Presentation</vt:lpstr>
      <vt:lpstr>Operators</vt:lpstr>
      <vt:lpstr>Arithmetic Operators</vt:lpstr>
      <vt:lpstr>Order of Arithmetic Operators</vt:lpstr>
      <vt:lpstr>Activity 1</vt:lpstr>
      <vt:lpstr>Mathematical Formulae to Python</vt:lpstr>
      <vt:lpstr>Assignment Operator =</vt:lpstr>
      <vt:lpstr>Assignment Statements</vt:lpstr>
      <vt:lpstr>Assignment Statements</vt:lpstr>
      <vt:lpstr>Simultaneous Assignment</vt:lpstr>
      <vt:lpstr>Activity 2</vt:lpstr>
      <vt:lpstr>Relational Operators</vt:lpstr>
      <vt:lpstr>Activity 3</vt:lpstr>
      <vt:lpstr>Logical Operators</vt:lpstr>
      <vt:lpstr>Operators - Example</vt:lpstr>
      <vt:lpstr>Order of Operators</vt:lpstr>
      <vt:lpstr>Type conversion</vt:lpstr>
      <vt:lpstr>Activity 4</vt:lpstr>
      <vt:lpstr>PowerPoint Presentation</vt:lpstr>
      <vt:lpstr>Program Interactivity</vt:lpstr>
      <vt:lpstr>Assigning Input</vt:lpstr>
      <vt:lpstr>Example – CalBMI.py (assign inputs)</vt:lpstr>
      <vt:lpstr>PowerPoint Presentation</vt:lpstr>
      <vt:lpstr>Math Functions</vt:lpstr>
      <vt:lpstr>Math Functions and Constants</vt:lpstr>
      <vt:lpstr>Activity 5</vt:lpstr>
      <vt:lpstr>Activity 6</vt:lpstr>
      <vt:lpstr>Reading Reference</vt:lpstr>
      <vt:lpstr>Summary</vt:lpstr>
    </vt:vector>
  </TitlesOfParts>
  <Company>Ngee Ann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Joel YANG (NP)</dc:creator>
  <cp:lastModifiedBy>Yong Zi Ren</cp:lastModifiedBy>
  <cp:revision>618</cp:revision>
  <dcterms:created xsi:type="dcterms:W3CDTF">2010-03-15T07:19:17Z</dcterms:created>
  <dcterms:modified xsi:type="dcterms:W3CDTF">2021-04-27T02:02:21Z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4f81056-721b-4b22-8334-0449c6cc893e_Enabled">
    <vt:lpwstr>True</vt:lpwstr>
  </property>
  <property fmtid="{D5CDD505-2E9C-101B-9397-08002B2CF9AE}" pid="3" name="MSIP_Label_84f81056-721b-4b22-8334-0449c6cc893e_SiteId">
    <vt:lpwstr>cba9e115-3016-4462-a1ab-a565cba0cdf1</vt:lpwstr>
  </property>
  <property fmtid="{D5CDD505-2E9C-101B-9397-08002B2CF9AE}" pid="4" name="MSIP_Label_84f81056-721b-4b22-8334-0449c6cc893e_Owner">
    <vt:lpwstr>lcf@np.edu.sg</vt:lpwstr>
  </property>
  <property fmtid="{D5CDD505-2E9C-101B-9397-08002B2CF9AE}" pid="5" name="MSIP_Label_84f81056-721b-4b22-8334-0449c6cc893e_SetDate">
    <vt:lpwstr>2020-04-01T08:28:37.7182068Z</vt:lpwstr>
  </property>
  <property fmtid="{D5CDD505-2E9C-101B-9397-08002B2CF9AE}" pid="6" name="MSIP_Label_84f81056-721b-4b22-8334-0449c6cc893e_Name">
    <vt:lpwstr>Official (Closed)</vt:lpwstr>
  </property>
  <property fmtid="{D5CDD505-2E9C-101B-9397-08002B2CF9AE}" pid="7" name="MSIP_Label_84f81056-721b-4b22-8334-0449c6cc893e_Application">
    <vt:lpwstr>Microsoft Azure Information Protection</vt:lpwstr>
  </property>
  <property fmtid="{D5CDD505-2E9C-101B-9397-08002B2CF9AE}" pid="8" name="MSIP_Label_84f81056-721b-4b22-8334-0449c6cc893e_ActionId">
    <vt:lpwstr>8f2539fc-0df0-4a1a-84cd-7432b6dc0aba</vt:lpwstr>
  </property>
  <property fmtid="{D5CDD505-2E9C-101B-9397-08002B2CF9AE}" pid="9" name="MSIP_Label_84f81056-721b-4b22-8334-0449c6cc893e_Extended_MSFT_Method">
    <vt:lpwstr>Automatic</vt:lpwstr>
  </property>
  <property fmtid="{D5CDD505-2E9C-101B-9397-08002B2CF9AE}" pid="10" name="MSIP_Label_30286cb9-b49f-4646-87a5-340028348160_Enabled">
    <vt:lpwstr>true</vt:lpwstr>
  </property>
  <property fmtid="{D5CDD505-2E9C-101B-9397-08002B2CF9AE}" pid="11" name="MSIP_Label_30286cb9-b49f-4646-87a5-340028348160_SetDate">
    <vt:lpwstr>2021-04-15T09:42:10Z</vt:lpwstr>
  </property>
  <property fmtid="{D5CDD505-2E9C-101B-9397-08002B2CF9AE}" pid="12" name="MSIP_Label_30286cb9-b49f-4646-87a5-340028348160_Method">
    <vt:lpwstr>Standard</vt:lpwstr>
  </property>
  <property fmtid="{D5CDD505-2E9C-101B-9397-08002B2CF9AE}" pid="13" name="MSIP_Label_30286cb9-b49f-4646-87a5-340028348160_Name">
    <vt:lpwstr>30286cb9-b49f-4646-87a5-340028348160</vt:lpwstr>
  </property>
  <property fmtid="{D5CDD505-2E9C-101B-9397-08002B2CF9AE}" pid="14" name="MSIP_Label_30286cb9-b49f-4646-87a5-340028348160_SiteId">
    <vt:lpwstr>cba9e115-3016-4462-a1ab-a565cba0cdf1</vt:lpwstr>
  </property>
  <property fmtid="{D5CDD505-2E9C-101B-9397-08002B2CF9AE}" pid="15" name="MSIP_Label_30286cb9-b49f-4646-87a5-340028348160_ActionId">
    <vt:lpwstr>8f2539fc-0df0-4a1a-84cd-7432b6dc0aba</vt:lpwstr>
  </property>
  <property fmtid="{D5CDD505-2E9C-101B-9397-08002B2CF9AE}" pid="16" name="MSIP_Label_30286cb9-b49f-4646-87a5-340028348160_ContentBits">
    <vt:lpwstr>1</vt:lpwstr>
  </property>
</Properties>
</file>